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24"/>
  </p:notesMasterIdLst>
  <p:sldIdLst>
    <p:sldId id="289" r:id="rId5"/>
    <p:sldId id="297" r:id="rId6"/>
    <p:sldId id="298" r:id="rId7"/>
    <p:sldId id="294" r:id="rId8"/>
    <p:sldId id="308" r:id="rId9"/>
    <p:sldId id="306" r:id="rId10"/>
    <p:sldId id="307" r:id="rId11"/>
    <p:sldId id="295" r:id="rId12"/>
    <p:sldId id="301" r:id="rId13"/>
    <p:sldId id="302" r:id="rId14"/>
    <p:sldId id="303" r:id="rId15"/>
    <p:sldId id="293" r:id="rId16"/>
    <p:sldId id="296" r:id="rId17"/>
    <p:sldId id="299" r:id="rId18"/>
    <p:sldId id="300" r:id="rId19"/>
    <p:sldId id="305" r:id="rId20"/>
    <p:sldId id="290" r:id="rId21"/>
    <p:sldId id="291" r:id="rId22"/>
    <p:sldId id="292" r:id="rId23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C4E7778-1B4A-4775-B7D8-6687902777AA}">
          <p14:sldIdLst>
            <p14:sldId id="289"/>
          </p14:sldIdLst>
        </p14:section>
        <p14:section name="General remarks" id="{21EE1CFB-4A0B-4088-AA31-EE9D5637D267}">
          <p14:sldIdLst>
            <p14:sldId id="297"/>
            <p14:sldId id="298"/>
            <p14:sldId id="294"/>
            <p14:sldId id="308"/>
            <p14:sldId id="306"/>
            <p14:sldId id="307"/>
            <p14:sldId id="295"/>
            <p14:sldId id="301"/>
            <p14:sldId id="302"/>
            <p14:sldId id="303"/>
            <p14:sldId id="293"/>
            <p14:sldId id="296"/>
            <p14:sldId id="299"/>
            <p14:sldId id="300"/>
            <p14:sldId id="305"/>
          </p14:sldIdLst>
        </p14:section>
        <p14:section name="session 1" id="{06D66606-245B-4817-916E-2B4D051C76D3}">
          <p14:sldIdLst>
            <p14:sldId id="290"/>
          </p14:sldIdLst>
        </p14:section>
        <p14:section name="session 2" id="{3184C404-F2CC-4DBE-82A7-2008585BE306}">
          <p14:sldIdLst>
            <p14:sldId id="291"/>
          </p14:sldIdLst>
        </p14:section>
        <p14:section name="session 3" id="{C31AD4AB-F5B5-45B4-8EF7-9094BD832FB8}">
          <p14:sldIdLst>
            <p14:sldId id="29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583">
          <p15:clr>
            <a:srgbClr val="A4A3A4"/>
          </p15:clr>
        </p15:guide>
        <p15:guide id="2" pos="275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1A2F"/>
    <a:srgbClr val="FFFFFF"/>
    <a:srgbClr val="3C3C3C"/>
    <a:srgbClr val="0096D2"/>
    <a:srgbClr val="F0FEF7"/>
    <a:srgbClr val="FFEFF2"/>
    <a:srgbClr val="FEDEE4"/>
    <a:srgbClr val="FFFBEB"/>
    <a:srgbClr val="FEF4D1"/>
    <a:srgbClr val="E37606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  <p:ext uri="{1BD7E111-0CB8-44D6-8891-C1BB2F81B7CC}">
      <p1710:readonlyRecommended xmlns:p1710="http://schemas.microsoft.com/office/powerpoint/2017/10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2B46117-07E2-5569-1210-3775649C3112}" v="14" dt="2025-03-14T09:25:44.67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787" autoAdjust="0"/>
    <p:restoredTop sz="88136" autoAdjust="0"/>
  </p:normalViewPr>
  <p:slideViewPr>
    <p:cSldViewPr snapToGrid="0" snapToObjects="1" showGuides="1">
      <p:cViewPr varScale="1">
        <p:scale>
          <a:sx n="129" d="100"/>
          <a:sy n="129" d="100"/>
        </p:scale>
        <p:origin x="750" y="108"/>
      </p:cViewPr>
      <p:guideLst>
        <p:guide orient="horz" pos="1583"/>
        <p:guide pos="275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 showGuides="1">
      <p:cViewPr varScale="1">
        <p:scale>
          <a:sx n="101" d="100"/>
          <a:sy n="101" d="100"/>
        </p:scale>
        <p:origin x="-2504" y="-12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E3E8AF7-84A5-45A1-A660-D8035EF77F86}" type="doc">
      <dgm:prSet loTypeId="urn:microsoft.com/office/officeart/2005/8/layout/cycle1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A528F802-73A6-4A91-8CF7-63F6C835B276}">
      <dgm:prSet phldrT="[Text]"/>
      <dgm:spPr/>
      <dgm:t>
        <a:bodyPr/>
        <a:lstStyle/>
        <a:p>
          <a:r>
            <a:rPr lang="en-GB" dirty="0"/>
            <a:t>Peer review</a:t>
          </a:r>
        </a:p>
      </dgm:t>
    </dgm:pt>
    <dgm:pt modelId="{077AD628-F309-4F9C-8303-D908F450942F}" type="parTrans" cxnId="{393E0197-CA92-4AD5-8C3A-CFAEF0E948B0}">
      <dgm:prSet/>
      <dgm:spPr/>
      <dgm:t>
        <a:bodyPr/>
        <a:lstStyle/>
        <a:p>
          <a:endParaRPr lang="en-GB"/>
        </a:p>
      </dgm:t>
    </dgm:pt>
    <dgm:pt modelId="{0F68F2DD-2510-4DCD-8F27-7EDCF52892FC}" type="sibTrans" cxnId="{393E0197-CA92-4AD5-8C3A-CFAEF0E948B0}">
      <dgm:prSet/>
      <dgm:spPr/>
      <dgm:t>
        <a:bodyPr/>
        <a:lstStyle/>
        <a:p>
          <a:endParaRPr lang="en-GB"/>
        </a:p>
      </dgm:t>
    </dgm:pt>
    <dgm:pt modelId="{21C455E5-ED9B-4D67-9BDA-CB4CBC87FD64}">
      <dgm:prSet phldrT="[Text]"/>
      <dgm:spPr/>
      <dgm:t>
        <a:bodyPr/>
        <a:lstStyle/>
        <a:p>
          <a:r>
            <a:rPr lang="en-GB" dirty="0"/>
            <a:t>publication</a:t>
          </a:r>
        </a:p>
      </dgm:t>
    </dgm:pt>
    <dgm:pt modelId="{6B670069-8C8F-4F43-BC23-20A58869F433}" type="parTrans" cxnId="{B51CFF36-85A5-4752-95CB-C24F3D934332}">
      <dgm:prSet/>
      <dgm:spPr/>
      <dgm:t>
        <a:bodyPr/>
        <a:lstStyle/>
        <a:p>
          <a:endParaRPr lang="en-GB"/>
        </a:p>
      </dgm:t>
    </dgm:pt>
    <dgm:pt modelId="{3CF60CDF-E32B-4444-B667-ECBC6DA1B4B2}" type="sibTrans" cxnId="{B51CFF36-85A5-4752-95CB-C24F3D934332}">
      <dgm:prSet/>
      <dgm:spPr/>
      <dgm:t>
        <a:bodyPr/>
        <a:lstStyle/>
        <a:p>
          <a:endParaRPr lang="en-GB"/>
        </a:p>
      </dgm:t>
    </dgm:pt>
    <dgm:pt modelId="{76255CC4-A156-401D-BA81-4F1412247839}">
      <dgm:prSet phldrT="[Text]"/>
      <dgm:spPr/>
      <dgm:t>
        <a:bodyPr/>
        <a:lstStyle/>
        <a:p>
          <a:r>
            <a:rPr lang="en-GB" dirty="0"/>
            <a:t>Post-print</a:t>
          </a:r>
        </a:p>
      </dgm:t>
    </dgm:pt>
    <dgm:pt modelId="{82B7B325-3E38-4FC3-BDEB-4AFE3FE90D14}" type="parTrans" cxnId="{BF1E96CC-D036-4790-B5BD-654988CB18DA}">
      <dgm:prSet/>
      <dgm:spPr/>
      <dgm:t>
        <a:bodyPr/>
        <a:lstStyle/>
        <a:p>
          <a:endParaRPr lang="en-GB"/>
        </a:p>
      </dgm:t>
    </dgm:pt>
    <dgm:pt modelId="{5EF720C3-3D0F-45B8-B472-EEDE7F7D84D4}" type="sibTrans" cxnId="{BF1E96CC-D036-4790-B5BD-654988CB18DA}">
      <dgm:prSet/>
      <dgm:spPr/>
      <dgm:t>
        <a:bodyPr/>
        <a:lstStyle/>
        <a:p>
          <a:endParaRPr lang="en-GB">
            <a:solidFill>
              <a:schemeClr val="accent5"/>
            </a:solidFill>
          </a:endParaRPr>
        </a:p>
      </dgm:t>
    </dgm:pt>
    <dgm:pt modelId="{98370E8D-356D-4565-BED9-882DF9147F32}">
      <dgm:prSet phldrT="[Text]"/>
      <dgm:spPr/>
      <dgm:t>
        <a:bodyPr/>
        <a:lstStyle/>
        <a:p>
          <a:r>
            <a:rPr lang="en-GB" dirty="0"/>
            <a:t>Private code &amp; data</a:t>
          </a:r>
        </a:p>
      </dgm:t>
    </dgm:pt>
    <dgm:pt modelId="{4FFF511C-D4B3-4838-91FF-5A0D56EEBC93}" type="parTrans" cxnId="{A0ECD941-7F94-4FA2-AD6E-5B3F3E3A7A65}">
      <dgm:prSet/>
      <dgm:spPr/>
      <dgm:t>
        <a:bodyPr/>
        <a:lstStyle/>
        <a:p>
          <a:endParaRPr lang="en-GB"/>
        </a:p>
      </dgm:t>
    </dgm:pt>
    <dgm:pt modelId="{4DC7D969-BBF5-4917-A5AC-CC029354F84D}" type="sibTrans" cxnId="{A0ECD941-7F94-4FA2-AD6E-5B3F3E3A7A65}">
      <dgm:prSet/>
      <dgm:spPr/>
      <dgm:t>
        <a:bodyPr/>
        <a:lstStyle/>
        <a:p>
          <a:endParaRPr lang="en-GB"/>
        </a:p>
      </dgm:t>
    </dgm:pt>
    <dgm:pt modelId="{1EC101B2-3E25-47ED-8E49-E12D271F4960}" type="pres">
      <dgm:prSet presAssocID="{1E3E8AF7-84A5-45A1-A660-D8035EF77F86}" presName="cycle" presStyleCnt="0">
        <dgm:presLayoutVars>
          <dgm:dir/>
          <dgm:resizeHandles val="exact"/>
        </dgm:presLayoutVars>
      </dgm:prSet>
      <dgm:spPr/>
    </dgm:pt>
    <dgm:pt modelId="{E870CB88-2E3D-424F-BED6-965264B09961}" type="pres">
      <dgm:prSet presAssocID="{A528F802-73A6-4A91-8CF7-63F6C835B276}" presName="dummy" presStyleCnt="0"/>
      <dgm:spPr/>
    </dgm:pt>
    <dgm:pt modelId="{9C9536AB-8D6C-4155-9149-EA86F6203837}" type="pres">
      <dgm:prSet presAssocID="{A528F802-73A6-4A91-8CF7-63F6C835B276}" presName="node" presStyleLbl="revTx" presStyleIdx="0" presStyleCnt="4">
        <dgm:presLayoutVars>
          <dgm:bulletEnabled val="1"/>
        </dgm:presLayoutVars>
      </dgm:prSet>
      <dgm:spPr/>
    </dgm:pt>
    <dgm:pt modelId="{73CB810B-C9EB-413C-BB2F-43FFE9CBFBBA}" type="pres">
      <dgm:prSet presAssocID="{0F68F2DD-2510-4DCD-8F27-7EDCF52892FC}" presName="sibTrans" presStyleLbl="node1" presStyleIdx="0" presStyleCnt="4"/>
      <dgm:spPr/>
    </dgm:pt>
    <dgm:pt modelId="{3BE639CE-A25A-4A44-98FA-2A91B6180028}" type="pres">
      <dgm:prSet presAssocID="{21C455E5-ED9B-4D67-9BDA-CB4CBC87FD64}" presName="dummy" presStyleCnt="0"/>
      <dgm:spPr/>
    </dgm:pt>
    <dgm:pt modelId="{6312F164-7BAC-49B4-8A3A-BB11753CB92D}" type="pres">
      <dgm:prSet presAssocID="{21C455E5-ED9B-4D67-9BDA-CB4CBC87FD64}" presName="node" presStyleLbl="revTx" presStyleIdx="1" presStyleCnt="4">
        <dgm:presLayoutVars>
          <dgm:bulletEnabled val="1"/>
        </dgm:presLayoutVars>
      </dgm:prSet>
      <dgm:spPr/>
    </dgm:pt>
    <dgm:pt modelId="{2F56770A-E1CA-43A2-96F0-401FE07E17D1}" type="pres">
      <dgm:prSet presAssocID="{3CF60CDF-E32B-4444-B667-ECBC6DA1B4B2}" presName="sibTrans" presStyleLbl="node1" presStyleIdx="1" presStyleCnt="4" custLinFactNeighborX="-466" custLinFactNeighborY="112"/>
      <dgm:spPr/>
    </dgm:pt>
    <dgm:pt modelId="{C9BA9A38-8DEC-4BDE-906C-C71FCC1AA11C}" type="pres">
      <dgm:prSet presAssocID="{76255CC4-A156-401D-BA81-4F1412247839}" presName="dummy" presStyleCnt="0"/>
      <dgm:spPr/>
    </dgm:pt>
    <dgm:pt modelId="{355E224E-DBA7-4FC0-B460-CC61B42712E5}" type="pres">
      <dgm:prSet presAssocID="{76255CC4-A156-401D-BA81-4F1412247839}" presName="node" presStyleLbl="revTx" presStyleIdx="2" presStyleCnt="4">
        <dgm:presLayoutVars>
          <dgm:bulletEnabled val="1"/>
        </dgm:presLayoutVars>
      </dgm:prSet>
      <dgm:spPr/>
    </dgm:pt>
    <dgm:pt modelId="{F8E5FABB-3629-4937-A269-074F2A282C0A}" type="pres">
      <dgm:prSet presAssocID="{5EF720C3-3D0F-45B8-B472-EEDE7F7D84D4}" presName="sibTrans" presStyleLbl="node1" presStyleIdx="2" presStyleCnt="4"/>
      <dgm:spPr/>
    </dgm:pt>
    <dgm:pt modelId="{A26BE467-F861-490A-9FD2-7531E5C1E818}" type="pres">
      <dgm:prSet presAssocID="{98370E8D-356D-4565-BED9-882DF9147F32}" presName="dummy" presStyleCnt="0"/>
      <dgm:spPr/>
    </dgm:pt>
    <dgm:pt modelId="{A25F415C-6EC2-43A1-825E-C225B65A89C8}" type="pres">
      <dgm:prSet presAssocID="{98370E8D-356D-4565-BED9-882DF9147F32}" presName="node" presStyleLbl="revTx" presStyleIdx="3" presStyleCnt="4">
        <dgm:presLayoutVars>
          <dgm:bulletEnabled val="1"/>
        </dgm:presLayoutVars>
      </dgm:prSet>
      <dgm:spPr/>
    </dgm:pt>
    <dgm:pt modelId="{7DF5349F-8D76-4583-B7A8-15BD00AE8C6C}" type="pres">
      <dgm:prSet presAssocID="{4DC7D969-BBF5-4917-A5AC-CC029354F84D}" presName="sibTrans" presStyleLbl="node1" presStyleIdx="3" presStyleCnt="4"/>
      <dgm:spPr/>
    </dgm:pt>
  </dgm:ptLst>
  <dgm:cxnLst>
    <dgm:cxn modelId="{30791216-C52E-4FB7-A67A-A099DE361B6B}" type="presOf" srcId="{0F68F2DD-2510-4DCD-8F27-7EDCF52892FC}" destId="{73CB810B-C9EB-413C-BB2F-43FFE9CBFBBA}" srcOrd="0" destOrd="0" presId="urn:microsoft.com/office/officeart/2005/8/layout/cycle1"/>
    <dgm:cxn modelId="{93297A2F-638B-48AE-9949-7ACC5EC69B34}" type="presOf" srcId="{5EF720C3-3D0F-45B8-B472-EEDE7F7D84D4}" destId="{F8E5FABB-3629-4937-A269-074F2A282C0A}" srcOrd="0" destOrd="0" presId="urn:microsoft.com/office/officeart/2005/8/layout/cycle1"/>
    <dgm:cxn modelId="{B51CFF36-85A5-4752-95CB-C24F3D934332}" srcId="{1E3E8AF7-84A5-45A1-A660-D8035EF77F86}" destId="{21C455E5-ED9B-4D67-9BDA-CB4CBC87FD64}" srcOrd="1" destOrd="0" parTransId="{6B670069-8C8F-4F43-BC23-20A58869F433}" sibTransId="{3CF60CDF-E32B-4444-B667-ECBC6DA1B4B2}"/>
    <dgm:cxn modelId="{91F81138-6C6B-4C6F-9484-132F723F7CC6}" type="presOf" srcId="{3CF60CDF-E32B-4444-B667-ECBC6DA1B4B2}" destId="{2F56770A-E1CA-43A2-96F0-401FE07E17D1}" srcOrd="0" destOrd="0" presId="urn:microsoft.com/office/officeart/2005/8/layout/cycle1"/>
    <dgm:cxn modelId="{A0ECD941-7F94-4FA2-AD6E-5B3F3E3A7A65}" srcId="{1E3E8AF7-84A5-45A1-A660-D8035EF77F86}" destId="{98370E8D-356D-4565-BED9-882DF9147F32}" srcOrd="3" destOrd="0" parTransId="{4FFF511C-D4B3-4838-91FF-5A0D56EEBC93}" sibTransId="{4DC7D969-BBF5-4917-A5AC-CC029354F84D}"/>
    <dgm:cxn modelId="{BDD35F49-A85B-4018-825A-D77832125FA9}" type="presOf" srcId="{21C455E5-ED9B-4D67-9BDA-CB4CBC87FD64}" destId="{6312F164-7BAC-49B4-8A3A-BB11753CB92D}" srcOrd="0" destOrd="0" presId="urn:microsoft.com/office/officeart/2005/8/layout/cycle1"/>
    <dgm:cxn modelId="{A8B53650-8C6C-4D21-8532-E7E816450828}" type="presOf" srcId="{98370E8D-356D-4565-BED9-882DF9147F32}" destId="{A25F415C-6EC2-43A1-825E-C225B65A89C8}" srcOrd="0" destOrd="0" presId="urn:microsoft.com/office/officeart/2005/8/layout/cycle1"/>
    <dgm:cxn modelId="{BE4A9E70-252D-41C6-884F-C8D7D0EB4BE5}" type="presOf" srcId="{76255CC4-A156-401D-BA81-4F1412247839}" destId="{355E224E-DBA7-4FC0-B460-CC61B42712E5}" srcOrd="0" destOrd="0" presId="urn:microsoft.com/office/officeart/2005/8/layout/cycle1"/>
    <dgm:cxn modelId="{393E0197-CA92-4AD5-8C3A-CFAEF0E948B0}" srcId="{1E3E8AF7-84A5-45A1-A660-D8035EF77F86}" destId="{A528F802-73A6-4A91-8CF7-63F6C835B276}" srcOrd="0" destOrd="0" parTransId="{077AD628-F309-4F9C-8303-D908F450942F}" sibTransId="{0F68F2DD-2510-4DCD-8F27-7EDCF52892FC}"/>
    <dgm:cxn modelId="{BA5648C2-8981-40F5-86C4-0770B1F5B544}" type="presOf" srcId="{1E3E8AF7-84A5-45A1-A660-D8035EF77F86}" destId="{1EC101B2-3E25-47ED-8E49-E12D271F4960}" srcOrd="0" destOrd="0" presId="urn:microsoft.com/office/officeart/2005/8/layout/cycle1"/>
    <dgm:cxn modelId="{BF1E96CC-D036-4790-B5BD-654988CB18DA}" srcId="{1E3E8AF7-84A5-45A1-A660-D8035EF77F86}" destId="{76255CC4-A156-401D-BA81-4F1412247839}" srcOrd="2" destOrd="0" parTransId="{82B7B325-3E38-4FC3-BDEB-4AFE3FE90D14}" sibTransId="{5EF720C3-3D0F-45B8-B472-EEDE7F7D84D4}"/>
    <dgm:cxn modelId="{88F2B2D4-9ADD-4618-9088-995F692705E4}" type="presOf" srcId="{A528F802-73A6-4A91-8CF7-63F6C835B276}" destId="{9C9536AB-8D6C-4155-9149-EA86F6203837}" srcOrd="0" destOrd="0" presId="urn:microsoft.com/office/officeart/2005/8/layout/cycle1"/>
    <dgm:cxn modelId="{272475FC-8E76-431C-A159-586F349FB4FF}" type="presOf" srcId="{4DC7D969-BBF5-4917-A5AC-CC029354F84D}" destId="{7DF5349F-8D76-4583-B7A8-15BD00AE8C6C}" srcOrd="0" destOrd="0" presId="urn:microsoft.com/office/officeart/2005/8/layout/cycle1"/>
    <dgm:cxn modelId="{AA45A3FC-3382-40D2-BCF9-FB38762C2E7F}" type="presParOf" srcId="{1EC101B2-3E25-47ED-8E49-E12D271F4960}" destId="{E870CB88-2E3D-424F-BED6-965264B09961}" srcOrd="0" destOrd="0" presId="urn:microsoft.com/office/officeart/2005/8/layout/cycle1"/>
    <dgm:cxn modelId="{CC0CBC39-73B6-41AE-A991-C518A0F2CC45}" type="presParOf" srcId="{1EC101B2-3E25-47ED-8E49-E12D271F4960}" destId="{9C9536AB-8D6C-4155-9149-EA86F6203837}" srcOrd="1" destOrd="0" presId="urn:microsoft.com/office/officeart/2005/8/layout/cycle1"/>
    <dgm:cxn modelId="{E0B76F99-BC5C-4FEA-8E0D-A12A5371051A}" type="presParOf" srcId="{1EC101B2-3E25-47ED-8E49-E12D271F4960}" destId="{73CB810B-C9EB-413C-BB2F-43FFE9CBFBBA}" srcOrd="2" destOrd="0" presId="urn:microsoft.com/office/officeart/2005/8/layout/cycle1"/>
    <dgm:cxn modelId="{9C5CCA33-26AC-4FA2-9D78-CDA73EAFE229}" type="presParOf" srcId="{1EC101B2-3E25-47ED-8E49-E12D271F4960}" destId="{3BE639CE-A25A-4A44-98FA-2A91B6180028}" srcOrd="3" destOrd="0" presId="urn:microsoft.com/office/officeart/2005/8/layout/cycle1"/>
    <dgm:cxn modelId="{A6FF4535-A24D-4675-BE05-7D9972A7DB7D}" type="presParOf" srcId="{1EC101B2-3E25-47ED-8E49-E12D271F4960}" destId="{6312F164-7BAC-49B4-8A3A-BB11753CB92D}" srcOrd="4" destOrd="0" presId="urn:microsoft.com/office/officeart/2005/8/layout/cycle1"/>
    <dgm:cxn modelId="{A524B1EC-56A6-435B-8B28-B24336887A9F}" type="presParOf" srcId="{1EC101B2-3E25-47ED-8E49-E12D271F4960}" destId="{2F56770A-E1CA-43A2-96F0-401FE07E17D1}" srcOrd="5" destOrd="0" presId="urn:microsoft.com/office/officeart/2005/8/layout/cycle1"/>
    <dgm:cxn modelId="{35243F03-1124-4E6A-A873-0AC46BB65D6E}" type="presParOf" srcId="{1EC101B2-3E25-47ED-8E49-E12D271F4960}" destId="{C9BA9A38-8DEC-4BDE-906C-C71FCC1AA11C}" srcOrd="6" destOrd="0" presId="urn:microsoft.com/office/officeart/2005/8/layout/cycle1"/>
    <dgm:cxn modelId="{22843A78-1DD0-42DC-B8D8-B42EE725157B}" type="presParOf" srcId="{1EC101B2-3E25-47ED-8E49-E12D271F4960}" destId="{355E224E-DBA7-4FC0-B460-CC61B42712E5}" srcOrd="7" destOrd="0" presId="urn:microsoft.com/office/officeart/2005/8/layout/cycle1"/>
    <dgm:cxn modelId="{6329F1F0-2E72-4FFE-8339-80F1E8435E04}" type="presParOf" srcId="{1EC101B2-3E25-47ED-8E49-E12D271F4960}" destId="{F8E5FABB-3629-4937-A269-074F2A282C0A}" srcOrd="8" destOrd="0" presId="urn:microsoft.com/office/officeart/2005/8/layout/cycle1"/>
    <dgm:cxn modelId="{A5B4D1EC-051D-4663-A6C1-84AD650E35BC}" type="presParOf" srcId="{1EC101B2-3E25-47ED-8E49-E12D271F4960}" destId="{A26BE467-F861-490A-9FD2-7531E5C1E818}" srcOrd="9" destOrd="0" presId="urn:microsoft.com/office/officeart/2005/8/layout/cycle1"/>
    <dgm:cxn modelId="{3E22EB15-9C7B-45C7-B355-278CB8FD3816}" type="presParOf" srcId="{1EC101B2-3E25-47ED-8E49-E12D271F4960}" destId="{A25F415C-6EC2-43A1-825E-C225B65A89C8}" srcOrd="10" destOrd="0" presId="urn:microsoft.com/office/officeart/2005/8/layout/cycle1"/>
    <dgm:cxn modelId="{EA28734C-1FF7-4F19-8D2B-E164A1900D2E}" type="presParOf" srcId="{1EC101B2-3E25-47ED-8E49-E12D271F4960}" destId="{7DF5349F-8D76-4583-B7A8-15BD00AE8C6C}" srcOrd="11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E3E8AF7-84A5-45A1-A660-D8035EF77F86}" type="doc">
      <dgm:prSet loTypeId="urn:microsoft.com/office/officeart/2005/8/layout/cycle1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A528F802-73A6-4A91-8CF7-63F6C835B276}">
      <dgm:prSet phldrT="[Text]" custT="1"/>
      <dgm:spPr/>
      <dgm:t>
        <a:bodyPr/>
        <a:lstStyle/>
        <a:p>
          <a:r>
            <a:rPr lang="en-GB" sz="1200" dirty="0">
              <a:solidFill>
                <a:schemeClr val="tx1"/>
              </a:solidFill>
            </a:rPr>
            <a:t>Pre-registration </a:t>
          </a:r>
        </a:p>
      </dgm:t>
    </dgm:pt>
    <dgm:pt modelId="{077AD628-F309-4F9C-8303-D908F450942F}" type="parTrans" cxnId="{393E0197-CA92-4AD5-8C3A-CFAEF0E948B0}">
      <dgm:prSet/>
      <dgm:spPr/>
      <dgm:t>
        <a:bodyPr/>
        <a:lstStyle/>
        <a:p>
          <a:endParaRPr lang="en-GB"/>
        </a:p>
      </dgm:t>
    </dgm:pt>
    <dgm:pt modelId="{0F68F2DD-2510-4DCD-8F27-7EDCF52892FC}" type="sibTrans" cxnId="{393E0197-CA92-4AD5-8C3A-CFAEF0E948B0}">
      <dgm:prSet/>
      <dgm:spPr/>
      <dgm:t>
        <a:bodyPr/>
        <a:lstStyle/>
        <a:p>
          <a:endParaRPr lang="en-GB"/>
        </a:p>
      </dgm:t>
    </dgm:pt>
    <dgm:pt modelId="{21C455E5-ED9B-4D67-9BDA-CB4CBC87FD64}">
      <dgm:prSet phldrT="[Text]" custT="1"/>
      <dgm:spPr/>
      <dgm:t>
        <a:bodyPr/>
        <a:lstStyle/>
        <a:p>
          <a:r>
            <a:rPr lang="en-GB" sz="1100" dirty="0"/>
            <a:t>Pre-print</a:t>
          </a:r>
          <a:endParaRPr lang="en-GB" sz="1000" dirty="0"/>
        </a:p>
      </dgm:t>
    </dgm:pt>
    <dgm:pt modelId="{6B670069-8C8F-4F43-BC23-20A58869F433}" type="parTrans" cxnId="{B51CFF36-85A5-4752-95CB-C24F3D934332}">
      <dgm:prSet/>
      <dgm:spPr/>
      <dgm:t>
        <a:bodyPr/>
        <a:lstStyle/>
        <a:p>
          <a:endParaRPr lang="en-GB"/>
        </a:p>
      </dgm:t>
    </dgm:pt>
    <dgm:pt modelId="{3CF60CDF-E32B-4444-B667-ECBC6DA1B4B2}" type="sibTrans" cxnId="{B51CFF36-85A5-4752-95CB-C24F3D934332}">
      <dgm:prSet/>
      <dgm:spPr/>
      <dgm:t>
        <a:bodyPr/>
        <a:lstStyle/>
        <a:p>
          <a:endParaRPr lang="en-GB"/>
        </a:p>
      </dgm:t>
    </dgm:pt>
    <dgm:pt modelId="{76255CC4-A156-401D-BA81-4F1412247839}">
      <dgm:prSet phldrT="[Text]" custT="1"/>
      <dgm:spPr/>
      <dgm:t>
        <a:bodyPr/>
        <a:lstStyle/>
        <a:p>
          <a:r>
            <a:rPr lang="en-GB" sz="1200" dirty="0"/>
            <a:t>Peer-review</a:t>
          </a:r>
        </a:p>
      </dgm:t>
    </dgm:pt>
    <dgm:pt modelId="{82B7B325-3E38-4FC3-BDEB-4AFE3FE90D14}" type="parTrans" cxnId="{BF1E96CC-D036-4790-B5BD-654988CB18DA}">
      <dgm:prSet/>
      <dgm:spPr/>
      <dgm:t>
        <a:bodyPr/>
        <a:lstStyle/>
        <a:p>
          <a:endParaRPr lang="en-GB"/>
        </a:p>
      </dgm:t>
    </dgm:pt>
    <dgm:pt modelId="{5EF720C3-3D0F-45B8-B472-EEDE7F7D84D4}" type="sibTrans" cxnId="{BF1E96CC-D036-4790-B5BD-654988CB18DA}">
      <dgm:prSet/>
      <dgm:spPr/>
      <dgm:t>
        <a:bodyPr/>
        <a:lstStyle/>
        <a:p>
          <a:endParaRPr lang="en-GB"/>
        </a:p>
      </dgm:t>
    </dgm:pt>
    <dgm:pt modelId="{98370E8D-356D-4565-BED9-882DF9147F32}">
      <dgm:prSet phldrT="[Text]" custT="1"/>
      <dgm:spPr/>
      <dgm:t>
        <a:bodyPr/>
        <a:lstStyle/>
        <a:p>
          <a:r>
            <a:rPr lang="en-GB" sz="1400" dirty="0"/>
            <a:t>Post-print</a:t>
          </a:r>
        </a:p>
      </dgm:t>
    </dgm:pt>
    <dgm:pt modelId="{4FFF511C-D4B3-4838-91FF-5A0D56EEBC93}" type="parTrans" cxnId="{A0ECD941-7F94-4FA2-AD6E-5B3F3E3A7A65}">
      <dgm:prSet/>
      <dgm:spPr/>
      <dgm:t>
        <a:bodyPr/>
        <a:lstStyle/>
        <a:p>
          <a:endParaRPr lang="en-GB"/>
        </a:p>
      </dgm:t>
    </dgm:pt>
    <dgm:pt modelId="{4DC7D969-BBF5-4917-A5AC-CC029354F84D}" type="sibTrans" cxnId="{A0ECD941-7F94-4FA2-AD6E-5B3F3E3A7A65}">
      <dgm:prSet/>
      <dgm:spPr/>
      <dgm:t>
        <a:bodyPr/>
        <a:lstStyle/>
        <a:p>
          <a:endParaRPr lang="en-GB"/>
        </a:p>
      </dgm:t>
    </dgm:pt>
    <dgm:pt modelId="{34E58739-4F94-4430-8295-62229BD4CAA5}">
      <dgm:prSet phldrT="[Text]" custT="1"/>
      <dgm:spPr/>
      <dgm:t>
        <a:bodyPr/>
        <a:lstStyle/>
        <a:p>
          <a:r>
            <a:rPr lang="en-GB" sz="1100" dirty="0"/>
            <a:t>Publication</a:t>
          </a:r>
        </a:p>
      </dgm:t>
    </dgm:pt>
    <dgm:pt modelId="{794E313D-CDA2-440B-9BEB-AC6397D22291}" type="parTrans" cxnId="{33D52977-68F0-4598-A7F5-01073B88D1CE}">
      <dgm:prSet/>
      <dgm:spPr/>
      <dgm:t>
        <a:bodyPr/>
        <a:lstStyle/>
        <a:p>
          <a:endParaRPr lang="en-GB"/>
        </a:p>
      </dgm:t>
    </dgm:pt>
    <dgm:pt modelId="{4AA8C130-D974-43F7-B225-185C202218F7}" type="sibTrans" cxnId="{33D52977-68F0-4598-A7F5-01073B88D1CE}">
      <dgm:prSet/>
      <dgm:spPr/>
      <dgm:t>
        <a:bodyPr/>
        <a:lstStyle/>
        <a:p>
          <a:endParaRPr lang="en-GB"/>
        </a:p>
      </dgm:t>
    </dgm:pt>
    <dgm:pt modelId="{2A07BFA7-EF6A-4D5F-8655-F100FBC96B10}">
      <dgm:prSet phldrT="[Text]" custT="1"/>
      <dgm:spPr/>
      <dgm:t>
        <a:bodyPr/>
        <a:lstStyle/>
        <a:p>
          <a:r>
            <a:rPr lang="en-GB" sz="1100" dirty="0"/>
            <a:t>Public code and data</a:t>
          </a:r>
        </a:p>
      </dgm:t>
    </dgm:pt>
    <dgm:pt modelId="{D2423762-4F1B-42B9-A8A9-261957300B85}" type="parTrans" cxnId="{3E45CB09-7E99-4323-9468-89671B8186CF}">
      <dgm:prSet/>
      <dgm:spPr/>
      <dgm:t>
        <a:bodyPr/>
        <a:lstStyle/>
        <a:p>
          <a:endParaRPr lang="en-GB"/>
        </a:p>
      </dgm:t>
    </dgm:pt>
    <dgm:pt modelId="{94967DCD-E8FD-4BAF-8327-D57C04852ACD}" type="sibTrans" cxnId="{3E45CB09-7E99-4323-9468-89671B8186CF}">
      <dgm:prSet/>
      <dgm:spPr/>
      <dgm:t>
        <a:bodyPr/>
        <a:lstStyle/>
        <a:p>
          <a:endParaRPr lang="en-GB"/>
        </a:p>
      </dgm:t>
    </dgm:pt>
    <dgm:pt modelId="{1EC101B2-3E25-47ED-8E49-E12D271F4960}" type="pres">
      <dgm:prSet presAssocID="{1E3E8AF7-84A5-45A1-A660-D8035EF77F86}" presName="cycle" presStyleCnt="0">
        <dgm:presLayoutVars>
          <dgm:dir/>
          <dgm:resizeHandles val="exact"/>
        </dgm:presLayoutVars>
      </dgm:prSet>
      <dgm:spPr/>
    </dgm:pt>
    <dgm:pt modelId="{E870CB88-2E3D-424F-BED6-965264B09961}" type="pres">
      <dgm:prSet presAssocID="{A528F802-73A6-4A91-8CF7-63F6C835B276}" presName="dummy" presStyleCnt="0"/>
      <dgm:spPr/>
    </dgm:pt>
    <dgm:pt modelId="{9C9536AB-8D6C-4155-9149-EA86F6203837}" type="pres">
      <dgm:prSet presAssocID="{A528F802-73A6-4A91-8CF7-63F6C835B276}" presName="node" presStyleLbl="revTx" presStyleIdx="0" presStyleCnt="6" custScaleX="150540">
        <dgm:presLayoutVars>
          <dgm:bulletEnabled val="1"/>
        </dgm:presLayoutVars>
      </dgm:prSet>
      <dgm:spPr/>
    </dgm:pt>
    <dgm:pt modelId="{73CB810B-C9EB-413C-BB2F-43FFE9CBFBBA}" type="pres">
      <dgm:prSet presAssocID="{0F68F2DD-2510-4DCD-8F27-7EDCF52892FC}" presName="sibTrans" presStyleLbl="node1" presStyleIdx="0" presStyleCnt="6"/>
      <dgm:spPr/>
    </dgm:pt>
    <dgm:pt modelId="{3BE639CE-A25A-4A44-98FA-2A91B6180028}" type="pres">
      <dgm:prSet presAssocID="{21C455E5-ED9B-4D67-9BDA-CB4CBC87FD64}" presName="dummy" presStyleCnt="0"/>
      <dgm:spPr/>
    </dgm:pt>
    <dgm:pt modelId="{6312F164-7BAC-49B4-8A3A-BB11753CB92D}" type="pres">
      <dgm:prSet presAssocID="{21C455E5-ED9B-4D67-9BDA-CB4CBC87FD64}" presName="node" presStyleLbl="revTx" presStyleIdx="1" presStyleCnt="6">
        <dgm:presLayoutVars>
          <dgm:bulletEnabled val="1"/>
        </dgm:presLayoutVars>
      </dgm:prSet>
      <dgm:spPr/>
    </dgm:pt>
    <dgm:pt modelId="{2F56770A-E1CA-43A2-96F0-401FE07E17D1}" type="pres">
      <dgm:prSet presAssocID="{3CF60CDF-E32B-4444-B667-ECBC6DA1B4B2}" presName="sibTrans" presStyleLbl="node1" presStyleIdx="1" presStyleCnt="6" custLinFactNeighborX="-466" custLinFactNeighborY="112"/>
      <dgm:spPr/>
    </dgm:pt>
    <dgm:pt modelId="{C9BA9A38-8DEC-4BDE-906C-C71FCC1AA11C}" type="pres">
      <dgm:prSet presAssocID="{76255CC4-A156-401D-BA81-4F1412247839}" presName="dummy" presStyleCnt="0"/>
      <dgm:spPr/>
    </dgm:pt>
    <dgm:pt modelId="{355E224E-DBA7-4FC0-B460-CC61B42712E5}" type="pres">
      <dgm:prSet presAssocID="{76255CC4-A156-401D-BA81-4F1412247839}" presName="node" presStyleLbl="revTx" presStyleIdx="2" presStyleCnt="6">
        <dgm:presLayoutVars>
          <dgm:bulletEnabled val="1"/>
        </dgm:presLayoutVars>
      </dgm:prSet>
      <dgm:spPr/>
    </dgm:pt>
    <dgm:pt modelId="{F8E5FABB-3629-4937-A269-074F2A282C0A}" type="pres">
      <dgm:prSet presAssocID="{5EF720C3-3D0F-45B8-B472-EEDE7F7D84D4}" presName="sibTrans" presStyleLbl="node1" presStyleIdx="2" presStyleCnt="6"/>
      <dgm:spPr/>
    </dgm:pt>
    <dgm:pt modelId="{6E65E4A5-9004-4CBB-AA12-8002468C21B1}" type="pres">
      <dgm:prSet presAssocID="{34E58739-4F94-4430-8295-62229BD4CAA5}" presName="dummy" presStyleCnt="0"/>
      <dgm:spPr/>
    </dgm:pt>
    <dgm:pt modelId="{7B42D27C-AFB5-445D-8B30-F784AC013FAA}" type="pres">
      <dgm:prSet presAssocID="{34E58739-4F94-4430-8295-62229BD4CAA5}" presName="node" presStyleLbl="revTx" presStyleIdx="3" presStyleCnt="6" custScaleX="174474">
        <dgm:presLayoutVars>
          <dgm:bulletEnabled val="1"/>
        </dgm:presLayoutVars>
      </dgm:prSet>
      <dgm:spPr/>
    </dgm:pt>
    <dgm:pt modelId="{3CA5C267-0146-469C-B2B0-DA8BF020E73F}" type="pres">
      <dgm:prSet presAssocID="{4AA8C130-D974-43F7-B225-185C202218F7}" presName="sibTrans" presStyleLbl="node1" presStyleIdx="3" presStyleCnt="6"/>
      <dgm:spPr/>
    </dgm:pt>
    <dgm:pt modelId="{7B3FCB04-ABA3-46C5-844E-98E974DF0CDD}" type="pres">
      <dgm:prSet presAssocID="{2A07BFA7-EF6A-4D5F-8655-F100FBC96B10}" presName="dummy" presStyleCnt="0"/>
      <dgm:spPr/>
    </dgm:pt>
    <dgm:pt modelId="{F64E63A5-B54E-448E-8B64-F838C5C519BF}" type="pres">
      <dgm:prSet presAssocID="{2A07BFA7-EF6A-4D5F-8655-F100FBC96B10}" presName="node" presStyleLbl="revTx" presStyleIdx="4" presStyleCnt="6" custScaleX="135584">
        <dgm:presLayoutVars>
          <dgm:bulletEnabled val="1"/>
        </dgm:presLayoutVars>
      </dgm:prSet>
      <dgm:spPr/>
    </dgm:pt>
    <dgm:pt modelId="{DCE2490D-9335-4C13-8576-89888E984130}" type="pres">
      <dgm:prSet presAssocID="{94967DCD-E8FD-4BAF-8327-D57C04852ACD}" presName="sibTrans" presStyleLbl="node1" presStyleIdx="4" presStyleCnt="6"/>
      <dgm:spPr/>
    </dgm:pt>
    <dgm:pt modelId="{A26BE467-F861-490A-9FD2-7531E5C1E818}" type="pres">
      <dgm:prSet presAssocID="{98370E8D-356D-4565-BED9-882DF9147F32}" presName="dummy" presStyleCnt="0"/>
      <dgm:spPr/>
    </dgm:pt>
    <dgm:pt modelId="{A25F415C-6EC2-43A1-825E-C225B65A89C8}" type="pres">
      <dgm:prSet presAssocID="{98370E8D-356D-4565-BED9-882DF9147F32}" presName="node" presStyleLbl="revTx" presStyleIdx="5" presStyleCnt="6">
        <dgm:presLayoutVars>
          <dgm:bulletEnabled val="1"/>
        </dgm:presLayoutVars>
      </dgm:prSet>
      <dgm:spPr/>
    </dgm:pt>
    <dgm:pt modelId="{7DF5349F-8D76-4583-B7A8-15BD00AE8C6C}" type="pres">
      <dgm:prSet presAssocID="{4DC7D969-BBF5-4917-A5AC-CC029354F84D}" presName="sibTrans" presStyleLbl="node1" presStyleIdx="5" presStyleCnt="6"/>
      <dgm:spPr/>
    </dgm:pt>
  </dgm:ptLst>
  <dgm:cxnLst>
    <dgm:cxn modelId="{3E45CB09-7E99-4323-9468-89671B8186CF}" srcId="{1E3E8AF7-84A5-45A1-A660-D8035EF77F86}" destId="{2A07BFA7-EF6A-4D5F-8655-F100FBC96B10}" srcOrd="4" destOrd="0" parTransId="{D2423762-4F1B-42B9-A8A9-261957300B85}" sibTransId="{94967DCD-E8FD-4BAF-8327-D57C04852ACD}"/>
    <dgm:cxn modelId="{E8F7A10E-7281-468D-95B1-0369789190C5}" type="presOf" srcId="{4AA8C130-D974-43F7-B225-185C202218F7}" destId="{3CA5C267-0146-469C-B2B0-DA8BF020E73F}" srcOrd="0" destOrd="0" presId="urn:microsoft.com/office/officeart/2005/8/layout/cycle1"/>
    <dgm:cxn modelId="{30791216-C52E-4FB7-A67A-A099DE361B6B}" type="presOf" srcId="{0F68F2DD-2510-4DCD-8F27-7EDCF52892FC}" destId="{73CB810B-C9EB-413C-BB2F-43FFE9CBFBBA}" srcOrd="0" destOrd="0" presId="urn:microsoft.com/office/officeart/2005/8/layout/cycle1"/>
    <dgm:cxn modelId="{2E6A9217-1DE4-45B3-B86F-A0C919A36391}" type="presOf" srcId="{34E58739-4F94-4430-8295-62229BD4CAA5}" destId="{7B42D27C-AFB5-445D-8B30-F784AC013FAA}" srcOrd="0" destOrd="0" presId="urn:microsoft.com/office/officeart/2005/8/layout/cycle1"/>
    <dgm:cxn modelId="{DFCAFC24-5555-49B7-A590-A02609DD013A}" type="presOf" srcId="{94967DCD-E8FD-4BAF-8327-D57C04852ACD}" destId="{DCE2490D-9335-4C13-8576-89888E984130}" srcOrd="0" destOrd="0" presId="urn:microsoft.com/office/officeart/2005/8/layout/cycle1"/>
    <dgm:cxn modelId="{93297A2F-638B-48AE-9949-7ACC5EC69B34}" type="presOf" srcId="{5EF720C3-3D0F-45B8-B472-EEDE7F7D84D4}" destId="{F8E5FABB-3629-4937-A269-074F2A282C0A}" srcOrd="0" destOrd="0" presId="urn:microsoft.com/office/officeart/2005/8/layout/cycle1"/>
    <dgm:cxn modelId="{B51CFF36-85A5-4752-95CB-C24F3D934332}" srcId="{1E3E8AF7-84A5-45A1-A660-D8035EF77F86}" destId="{21C455E5-ED9B-4D67-9BDA-CB4CBC87FD64}" srcOrd="1" destOrd="0" parTransId="{6B670069-8C8F-4F43-BC23-20A58869F433}" sibTransId="{3CF60CDF-E32B-4444-B667-ECBC6DA1B4B2}"/>
    <dgm:cxn modelId="{91F81138-6C6B-4C6F-9484-132F723F7CC6}" type="presOf" srcId="{3CF60CDF-E32B-4444-B667-ECBC6DA1B4B2}" destId="{2F56770A-E1CA-43A2-96F0-401FE07E17D1}" srcOrd="0" destOrd="0" presId="urn:microsoft.com/office/officeart/2005/8/layout/cycle1"/>
    <dgm:cxn modelId="{A0ECD941-7F94-4FA2-AD6E-5B3F3E3A7A65}" srcId="{1E3E8AF7-84A5-45A1-A660-D8035EF77F86}" destId="{98370E8D-356D-4565-BED9-882DF9147F32}" srcOrd="5" destOrd="0" parTransId="{4FFF511C-D4B3-4838-91FF-5A0D56EEBC93}" sibTransId="{4DC7D969-BBF5-4917-A5AC-CC029354F84D}"/>
    <dgm:cxn modelId="{BDD35F49-A85B-4018-825A-D77832125FA9}" type="presOf" srcId="{21C455E5-ED9B-4D67-9BDA-CB4CBC87FD64}" destId="{6312F164-7BAC-49B4-8A3A-BB11753CB92D}" srcOrd="0" destOrd="0" presId="urn:microsoft.com/office/officeart/2005/8/layout/cycle1"/>
    <dgm:cxn modelId="{A8B53650-8C6C-4D21-8532-E7E816450828}" type="presOf" srcId="{98370E8D-356D-4565-BED9-882DF9147F32}" destId="{A25F415C-6EC2-43A1-825E-C225B65A89C8}" srcOrd="0" destOrd="0" presId="urn:microsoft.com/office/officeart/2005/8/layout/cycle1"/>
    <dgm:cxn modelId="{BE4A9E70-252D-41C6-884F-C8D7D0EB4BE5}" type="presOf" srcId="{76255CC4-A156-401D-BA81-4F1412247839}" destId="{355E224E-DBA7-4FC0-B460-CC61B42712E5}" srcOrd="0" destOrd="0" presId="urn:microsoft.com/office/officeart/2005/8/layout/cycle1"/>
    <dgm:cxn modelId="{33D52977-68F0-4598-A7F5-01073B88D1CE}" srcId="{1E3E8AF7-84A5-45A1-A660-D8035EF77F86}" destId="{34E58739-4F94-4430-8295-62229BD4CAA5}" srcOrd="3" destOrd="0" parTransId="{794E313D-CDA2-440B-9BEB-AC6397D22291}" sibTransId="{4AA8C130-D974-43F7-B225-185C202218F7}"/>
    <dgm:cxn modelId="{393E0197-CA92-4AD5-8C3A-CFAEF0E948B0}" srcId="{1E3E8AF7-84A5-45A1-A660-D8035EF77F86}" destId="{A528F802-73A6-4A91-8CF7-63F6C835B276}" srcOrd="0" destOrd="0" parTransId="{077AD628-F309-4F9C-8303-D908F450942F}" sibTransId="{0F68F2DD-2510-4DCD-8F27-7EDCF52892FC}"/>
    <dgm:cxn modelId="{BA5648C2-8981-40F5-86C4-0770B1F5B544}" type="presOf" srcId="{1E3E8AF7-84A5-45A1-A660-D8035EF77F86}" destId="{1EC101B2-3E25-47ED-8E49-E12D271F4960}" srcOrd="0" destOrd="0" presId="urn:microsoft.com/office/officeart/2005/8/layout/cycle1"/>
    <dgm:cxn modelId="{BF1E96CC-D036-4790-B5BD-654988CB18DA}" srcId="{1E3E8AF7-84A5-45A1-A660-D8035EF77F86}" destId="{76255CC4-A156-401D-BA81-4F1412247839}" srcOrd="2" destOrd="0" parTransId="{82B7B325-3E38-4FC3-BDEB-4AFE3FE90D14}" sibTransId="{5EF720C3-3D0F-45B8-B472-EEDE7F7D84D4}"/>
    <dgm:cxn modelId="{88F2B2D4-9ADD-4618-9088-995F692705E4}" type="presOf" srcId="{A528F802-73A6-4A91-8CF7-63F6C835B276}" destId="{9C9536AB-8D6C-4155-9149-EA86F6203837}" srcOrd="0" destOrd="0" presId="urn:microsoft.com/office/officeart/2005/8/layout/cycle1"/>
    <dgm:cxn modelId="{B29F8EE0-73BD-43F4-A6DF-375496D657FE}" type="presOf" srcId="{2A07BFA7-EF6A-4D5F-8655-F100FBC96B10}" destId="{F64E63A5-B54E-448E-8B64-F838C5C519BF}" srcOrd="0" destOrd="0" presId="urn:microsoft.com/office/officeart/2005/8/layout/cycle1"/>
    <dgm:cxn modelId="{272475FC-8E76-431C-A159-586F349FB4FF}" type="presOf" srcId="{4DC7D969-BBF5-4917-A5AC-CC029354F84D}" destId="{7DF5349F-8D76-4583-B7A8-15BD00AE8C6C}" srcOrd="0" destOrd="0" presId="urn:microsoft.com/office/officeart/2005/8/layout/cycle1"/>
    <dgm:cxn modelId="{AA45A3FC-3382-40D2-BCF9-FB38762C2E7F}" type="presParOf" srcId="{1EC101B2-3E25-47ED-8E49-E12D271F4960}" destId="{E870CB88-2E3D-424F-BED6-965264B09961}" srcOrd="0" destOrd="0" presId="urn:microsoft.com/office/officeart/2005/8/layout/cycle1"/>
    <dgm:cxn modelId="{CC0CBC39-73B6-41AE-A991-C518A0F2CC45}" type="presParOf" srcId="{1EC101B2-3E25-47ED-8E49-E12D271F4960}" destId="{9C9536AB-8D6C-4155-9149-EA86F6203837}" srcOrd="1" destOrd="0" presId="urn:microsoft.com/office/officeart/2005/8/layout/cycle1"/>
    <dgm:cxn modelId="{E0B76F99-BC5C-4FEA-8E0D-A12A5371051A}" type="presParOf" srcId="{1EC101B2-3E25-47ED-8E49-E12D271F4960}" destId="{73CB810B-C9EB-413C-BB2F-43FFE9CBFBBA}" srcOrd="2" destOrd="0" presId="urn:microsoft.com/office/officeart/2005/8/layout/cycle1"/>
    <dgm:cxn modelId="{9C5CCA33-26AC-4FA2-9D78-CDA73EAFE229}" type="presParOf" srcId="{1EC101B2-3E25-47ED-8E49-E12D271F4960}" destId="{3BE639CE-A25A-4A44-98FA-2A91B6180028}" srcOrd="3" destOrd="0" presId="urn:microsoft.com/office/officeart/2005/8/layout/cycle1"/>
    <dgm:cxn modelId="{A6FF4535-A24D-4675-BE05-7D9972A7DB7D}" type="presParOf" srcId="{1EC101B2-3E25-47ED-8E49-E12D271F4960}" destId="{6312F164-7BAC-49B4-8A3A-BB11753CB92D}" srcOrd="4" destOrd="0" presId="urn:microsoft.com/office/officeart/2005/8/layout/cycle1"/>
    <dgm:cxn modelId="{A524B1EC-56A6-435B-8B28-B24336887A9F}" type="presParOf" srcId="{1EC101B2-3E25-47ED-8E49-E12D271F4960}" destId="{2F56770A-E1CA-43A2-96F0-401FE07E17D1}" srcOrd="5" destOrd="0" presId="urn:microsoft.com/office/officeart/2005/8/layout/cycle1"/>
    <dgm:cxn modelId="{35243F03-1124-4E6A-A873-0AC46BB65D6E}" type="presParOf" srcId="{1EC101B2-3E25-47ED-8E49-E12D271F4960}" destId="{C9BA9A38-8DEC-4BDE-906C-C71FCC1AA11C}" srcOrd="6" destOrd="0" presId="urn:microsoft.com/office/officeart/2005/8/layout/cycle1"/>
    <dgm:cxn modelId="{22843A78-1DD0-42DC-B8D8-B42EE725157B}" type="presParOf" srcId="{1EC101B2-3E25-47ED-8E49-E12D271F4960}" destId="{355E224E-DBA7-4FC0-B460-CC61B42712E5}" srcOrd="7" destOrd="0" presId="urn:microsoft.com/office/officeart/2005/8/layout/cycle1"/>
    <dgm:cxn modelId="{6329F1F0-2E72-4FFE-8339-80F1E8435E04}" type="presParOf" srcId="{1EC101B2-3E25-47ED-8E49-E12D271F4960}" destId="{F8E5FABB-3629-4937-A269-074F2A282C0A}" srcOrd="8" destOrd="0" presId="urn:microsoft.com/office/officeart/2005/8/layout/cycle1"/>
    <dgm:cxn modelId="{D9719A07-44C0-400F-897A-A8718719BB45}" type="presParOf" srcId="{1EC101B2-3E25-47ED-8E49-E12D271F4960}" destId="{6E65E4A5-9004-4CBB-AA12-8002468C21B1}" srcOrd="9" destOrd="0" presId="urn:microsoft.com/office/officeart/2005/8/layout/cycle1"/>
    <dgm:cxn modelId="{34DB9099-D8BF-4EF0-A70F-C2492777AEBB}" type="presParOf" srcId="{1EC101B2-3E25-47ED-8E49-E12D271F4960}" destId="{7B42D27C-AFB5-445D-8B30-F784AC013FAA}" srcOrd="10" destOrd="0" presId="urn:microsoft.com/office/officeart/2005/8/layout/cycle1"/>
    <dgm:cxn modelId="{8A093571-8EE5-4B66-8ADD-7650FD88D8B9}" type="presParOf" srcId="{1EC101B2-3E25-47ED-8E49-E12D271F4960}" destId="{3CA5C267-0146-469C-B2B0-DA8BF020E73F}" srcOrd="11" destOrd="0" presId="urn:microsoft.com/office/officeart/2005/8/layout/cycle1"/>
    <dgm:cxn modelId="{3F0C4597-5007-49F6-BBC9-6DE0479114E8}" type="presParOf" srcId="{1EC101B2-3E25-47ED-8E49-E12D271F4960}" destId="{7B3FCB04-ABA3-46C5-844E-98E974DF0CDD}" srcOrd="12" destOrd="0" presId="urn:microsoft.com/office/officeart/2005/8/layout/cycle1"/>
    <dgm:cxn modelId="{053DDA43-F84E-46E1-ADA5-497F72B45610}" type="presParOf" srcId="{1EC101B2-3E25-47ED-8E49-E12D271F4960}" destId="{F64E63A5-B54E-448E-8B64-F838C5C519BF}" srcOrd="13" destOrd="0" presId="urn:microsoft.com/office/officeart/2005/8/layout/cycle1"/>
    <dgm:cxn modelId="{EDE6BDE4-D8DB-4477-8B18-AD86C5AC4833}" type="presParOf" srcId="{1EC101B2-3E25-47ED-8E49-E12D271F4960}" destId="{DCE2490D-9335-4C13-8576-89888E984130}" srcOrd="14" destOrd="0" presId="urn:microsoft.com/office/officeart/2005/8/layout/cycle1"/>
    <dgm:cxn modelId="{A5B4D1EC-051D-4663-A6C1-84AD650E35BC}" type="presParOf" srcId="{1EC101B2-3E25-47ED-8E49-E12D271F4960}" destId="{A26BE467-F861-490A-9FD2-7531E5C1E818}" srcOrd="15" destOrd="0" presId="urn:microsoft.com/office/officeart/2005/8/layout/cycle1"/>
    <dgm:cxn modelId="{3E22EB15-9C7B-45C7-B355-278CB8FD3816}" type="presParOf" srcId="{1EC101B2-3E25-47ED-8E49-E12D271F4960}" destId="{A25F415C-6EC2-43A1-825E-C225B65A89C8}" srcOrd="16" destOrd="0" presId="urn:microsoft.com/office/officeart/2005/8/layout/cycle1"/>
    <dgm:cxn modelId="{EA28734C-1FF7-4F19-8D2B-E164A1900D2E}" type="presParOf" srcId="{1EC101B2-3E25-47ED-8E49-E12D271F4960}" destId="{7DF5349F-8D76-4583-B7A8-15BD00AE8C6C}" srcOrd="17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C9536AB-8D6C-4155-9149-EA86F6203837}">
      <dsp:nvSpPr>
        <dsp:cNvPr id="0" name=""/>
        <dsp:cNvSpPr/>
      </dsp:nvSpPr>
      <dsp:spPr>
        <a:xfrm>
          <a:off x="2163339" y="63002"/>
          <a:ext cx="1004852" cy="10048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 dirty="0"/>
            <a:t>Peer review</a:t>
          </a:r>
        </a:p>
      </dsp:txBody>
      <dsp:txXfrm>
        <a:off x="2163339" y="63002"/>
        <a:ext cx="1004852" cy="1004852"/>
      </dsp:txXfrm>
    </dsp:sp>
    <dsp:sp modelId="{73CB810B-C9EB-413C-BB2F-43FFE9CBFBBA}">
      <dsp:nvSpPr>
        <dsp:cNvPr id="0" name=""/>
        <dsp:cNvSpPr/>
      </dsp:nvSpPr>
      <dsp:spPr>
        <a:xfrm>
          <a:off x="391267" y="-667"/>
          <a:ext cx="2840595" cy="2840595"/>
        </a:xfrm>
        <a:prstGeom prst="circularArrow">
          <a:avLst>
            <a:gd name="adj1" fmla="val 6898"/>
            <a:gd name="adj2" fmla="val 465035"/>
            <a:gd name="adj3" fmla="val 550749"/>
            <a:gd name="adj4" fmla="val 20584216"/>
            <a:gd name="adj5" fmla="val 8048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312F164-7BAC-49B4-8A3A-BB11753CB92D}">
      <dsp:nvSpPr>
        <dsp:cNvPr id="0" name=""/>
        <dsp:cNvSpPr/>
      </dsp:nvSpPr>
      <dsp:spPr>
        <a:xfrm>
          <a:off x="2163339" y="1771404"/>
          <a:ext cx="1004852" cy="10048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 dirty="0"/>
            <a:t>publication</a:t>
          </a:r>
        </a:p>
      </dsp:txBody>
      <dsp:txXfrm>
        <a:off x="2163339" y="1771404"/>
        <a:ext cx="1004852" cy="1004852"/>
      </dsp:txXfrm>
    </dsp:sp>
    <dsp:sp modelId="{2F56770A-E1CA-43A2-96F0-401FE07E17D1}">
      <dsp:nvSpPr>
        <dsp:cNvPr id="0" name=""/>
        <dsp:cNvSpPr/>
      </dsp:nvSpPr>
      <dsp:spPr>
        <a:xfrm>
          <a:off x="378030" y="2513"/>
          <a:ext cx="2840595" cy="2840595"/>
        </a:xfrm>
        <a:prstGeom prst="circularArrow">
          <a:avLst>
            <a:gd name="adj1" fmla="val 6898"/>
            <a:gd name="adj2" fmla="val 465035"/>
            <a:gd name="adj3" fmla="val 5950749"/>
            <a:gd name="adj4" fmla="val 4384216"/>
            <a:gd name="adj5" fmla="val 8048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55E224E-DBA7-4FC0-B460-CC61B42712E5}">
      <dsp:nvSpPr>
        <dsp:cNvPr id="0" name=""/>
        <dsp:cNvSpPr/>
      </dsp:nvSpPr>
      <dsp:spPr>
        <a:xfrm>
          <a:off x="454937" y="1771404"/>
          <a:ext cx="1004852" cy="10048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 dirty="0"/>
            <a:t>Post-print</a:t>
          </a:r>
        </a:p>
      </dsp:txBody>
      <dsp:txXfrm>
        <a:off x="454937" y="1771404"/>
        <a:ext cx="1004852" cy="1004852"/>
      </dsp:txXfrm>
    </dsp:sp>
    <dsp:sp modelId="{F8E5FABB-3629-4937-A269-074F2A282C0A}">
      <dsp:nvSpPr>
        <dsp:cNvPr id="0" name=""/>
        <dsp:cNvSpPr/>
      </dsp:nvSpPr>
      <dsp:spPr>
        <a:xfrm>
          <a:off x="391267" y="-667"/>
          <a:ext cx="2840595" cy="2840595"/>
        </a:xfrm>
        <a:prstGeom prst="circularArrow">
          <a:avLst>
            <a:gd name="adj1" fmla="val 6898"/>
            <a:gd name="adj2" fmla="val 465035"/>
            <a:gd name="adj3" fmla="val 11350749"/>
            <a:gd name="adj4" fmla="val 9784216"/>
            <a:gd name="adj5" fmla="val 8048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5F415C-6EC2-43A1-825E-C225B65A89C8}">
      <dsp:nvSpPr>
        <dsp:cNvPr id="0" name=""/>
        <dsp:cNvSpPr/>
      </dsp:nvSpPr>
      <dsp:spPr>
        <a:xfrm>
          <a:off x="454937" y="63002"/>
          <a:ext cx="1004852" cy="10048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 dirty="0"/>
            <a:t>Private code &amp; data</a:t>
          </a:r>
        </a:p>
      </dsp:txBody>
      <dsp:txXfrm>
        <a:off x="454937" y="63002"/>
        <a:ext cx="1004852" cy="1004852"/>
      </dsp:txXfrm>
    </dsp:sp>
    <dsp:sp modelId="{7DF5349F-8D76-4583-B7A8-15BD00AE8C6C}">
      <dsp:nvSpPr>
        <dsp:cNvPr id="0" name=""/>
        <dsp:cNvSpPr/>
      </dsp:nvSpPr>
      <dsp:spPr>
        <a:xfrm>
          <a:off x="391267" y="-667"/>
          <a:ext cx="2840595" cy="2840595"/>
        </a:xfrm>
        <a:prstGeom prst="circularArrow">
          <a:avLst>
            <a:gd name="adj1" fmla="val 6898"/>
            <a:gd name="adj2" fmla="val 465035"/>
            <a:gd name="adj3" fmla="val 16750749"/>
            <a:gd name="adj4" fmla="val 15184216"/>
            <a:gd name="adj5" fmla="val 8048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C9536AB-8D6C-4155-9149-EA86F6203837}">
      <dsp:nvSpPr>
        <dsp:cNvPr id="0" name=""/>
        <dsp:cNvSpPr/>
      </dsp:nvSpPr>
      <dsp:spPr>
        <a:xfrm>
          <a:off x="2195471" y="6273"/>
          <a:ext cx="846243" cy="5621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>
              <a:solidFill>
                <a:schemeClr val="tx1"/>
              </a:solidFill>
            </a:rPr>
            <a:t>Pre-registration </a:t>
          </a:r>
        </a:p>
      </dsp:txBody>
      <dsp:txXfrm>
        <a:off x="2195471" y="6273"/>
        <a:ext cx="846243" cy="562138"/>
      </dsp:txXfrm>
    </dsp:sp>
    <dsp:sp modelId="{73CB810B-C9EB-413C-BB2F-43FFE9CBFBBA}">
      <dsp:nvSpPr>
        <dsp:cNvPr id="0" name=""/>
        <dsp:cNvSpPr/>
      </dsp:nvSpPr>
      <dsp:spPr>
        <a:xfrm>
          <a:off x="618335" y="541"/>
          <a:ext cx="2746178" cy="2746178"/>
        </a:xfrm>
        <a:prstGeom prst="circularArrow">
          <a:avLst>
            <a:gd name="adj1" fmla="val 3992"/>
            <a:gd name="adj2" fmla="val 250410"/>
            <a:gd name="adj3" fmla="val 20572670"/>
            <a:gd name="adj4" fmla="val 19203768"/>
            <a:gd name="adj5" fmla="val 465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312F164-7BAC-49B4-8A3A-BB11753CB92D}">
      <dsp:nvSpPr>
        <dsp:cNvPr id="0" name=""/>
        <dsp:cNvSpPr/>
      </dsp:nvSpPr>
      <dsp:spPr>
        <a:xfrm>
          <a:off x="2964692" y="1092561"/>
          <a:ext cx="562138" cy="5621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/>
            <a:t>Pre-print</a:t>
          </a:r>
          <a:endParaRPr lang="en-GB" sz="1000" kern="1200" dirty="0"/>
        </a:p>
      </dsp:txBody>
      <dsp:txXfrm>
        <a:off x="2964692" y="1092561"/>
        <a:ext cx="562138" cy="562138"/>
      </dsp:txXfrm>
    </dsp:sp>
    <dsp:sp modelId="{2F56770A-E1CA-43A2-96F0-401FE07E17D1}">
      <dsp:nvSpPr>
        <dsp:cNvPr id="0" name=""/>
        <dsp:cNvSpPr/>
      </dsp:nvSpPr>
      <dsp:spPr>
        <a:xfrm>
          <a:off x="605537" y="3616"/>
          <a:ext cx="2746178" cy="2746178"/>
        </a:xfrm>
        <a:prstGeom prst="circularArrow">
          <a:avLst>
            <a:gd name="adj1" fmla="val 3992"/>
            <a:gd name="adj2" fmla="val 250410"/>
            <a:gd name="adj3" fmla="val 2366058"/>
            <a:gd name="adj4" fmla="val 776920"/>
            <a:gd name="adj5" fmla="val 465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55E224E-DBA7-4FC0-B460-CC61B42712E5}">
      <dsp:nvSpPr>
        <dsp:cNvPr id="0" name=""/>
        <dsp:cNvSpPr/>
      </dsp:nvSpPr>
      <dsp:spPr>
        <a:xfrm>
          <a:off x="2337523" y="2178849"/>
          <a:ext cx="562138" cy="5621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Peer-review</a:t>
          </a:r>
        </a:p>
      </dsp:txBody>
      <dsp:txXfrm>
        <a:off x="2337523" y="2178849"/>
        <a:ext cx="562138" cy="562138"/>
      </dsp:txXfrm>
    </dsp:sp>
    <dsp:sp modelId="{F8E5FABB-3629-4937-A269-074F2A282C0A}">
      <dsp:nvSpPr>
        <dsp:cNvPr id="0" name=""/>
        <dsp:cNvSpPr/>
      </dsp:nvSpPr>
      <dsp:spPr>
        <a:xfrm>
          <a:off x="618335" y="541"/>
          <a:ext cx="2746178" cy="2746178"/>
        </a:xfrm>
        <a:prstGeom prst="circularArrow">
          <a:avLst>
            <a:gd name="adj1" fmla="val 3992"/>
            <a:gd name="adj2" fmla="val 250410"/>
            <a:gd name="adj3" fmla="val 5525196"/>
            <a:gd name="adj4" fmla="val 4438982"/>
            <a:gd name="adj5" fmla="val 465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B42D27C-AFB5-445D-8B30-F784AC013FAA}">
      <dsp:nvSpPr>
        <dsp:cNvPr id="0" name=""/>
        <dsp:cNvSpPr/>
      </dsp:nvSpPr>
      <dsp:spPr>
        <a:xfrm>
          <a:off x="873862" y="2178849"/>
          <a:ext cx="980785" cy="5621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/>
            <a:t>Publication</a:t>
          </a:r>
        </a:p>
      </dsp:txBody>
      <dsp:txXfrm>
        <a:off x="873862" y="2178849"/>
        <a:ext cx="980785" cy="562138"/>
      </dsp:txXfrm>
    </dsp:sp>
    <dsp:sp modelId="{3CA5C267-0146-469C-B2B0-DA8BF020E73F}">
      <dsp:nvSpPr>
        <dsp:cNvPr id="0" name=""/>
        <dsp:cNvSpPr/>
      </dsp:nvSpPr>
      <dsp:spPr>
        <a:xfrm>
          <a:off x="618335" y="541"/>
          <a:ext cx="2746178" cy="2746178"/>
        </a:xfrm>
        <a:prstGeom prst="circularArrow">
          <a:avLst>
            <a:gd name="adj1" fmla="val 3992"/>
            <a:gd name="adj2" fmla="val 250410"/>
            <a:gd name="adj3" fmla="val 9772670"/>
            <a:gd name="adj4" fmla="val 8403768"/>
            <a:gd name="adj5" fmla="val 465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4E63A5-B54E-448E-8B64-F838C5C519BF}">
      <dsp:nvSpPr>
        <dsp:cNvPr id="0" name=""/>
        <dsp:cNvSpPr/>
      </dsp:nvSpPr>
      <dsp:spPr>
        <a:xfrm>
          <a:off x="356001" y="1092561"/>
          <a:ext cx="762170" cy="5621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/>
            <a:t>Public code and data</a:t>
          </a:r>
        </a:p>
      </dsp:txBody>
      <dsp:txXfrm>
        <a:off x="356001" y="1092561"/>
        <a:ext cx="762170" cy="562138"/>
      </dsp:txXfrm>
    </dsp:sp>
    <dsp:sp modelId="{DCE2490D-9335-4C13-8576-89888E984130}">
      <dsp:nvSpPr>
        <dsp:cNvPr id="0" name=""/>
        <dsp:cNvSpPr/>
      </dsp:nvSpPr>
      <dsp:spPr>
        <a:xfrm>
          <a:off x="618335" y="541"/>
          <a:ext cx="2746178" cy="2746178"/>
        </a:xfrm>
        <a:prstGeom prst="circularArrow">
          <a:avLst>
            <a:gd name="adj1" fmla="val 3992"/>
            <a:gd name="adj2" fmla="val 250410"/>
            <a:gd name="adj3" fmla="val 13166058"/>
            <a:gd name="adj4" fmla="val 11576920"/>
            <a:gd name="adj5" fmla="val 465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5F415C-6EC2-43A1-825E-C225B65A89C8}">
      <dsp:nvSpPr>
        <dsp:cNvPr id="0" name=""/>
        <dsp:cNvSpPr/>
      </dsp:nvSpPr>
      <dsp:spPr>
        <a:xfrm>
          <a:off x="1083186" y="6273"/>
          <a:ext cx="562138" cy="5621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Post-print</a:t>
          </a:r>
        </a:p>
      </dsp:txBody>
      <dsp:txXfrm>
        <a:off x="1083186" y="6273"/>
        <a:ext cx="562138" cy="562138"/>
      </dsp:txXfrm>
    </dsp:sp>
    <dsp:sp modelId="{7DF5349F-8D76-4583-B7A8-15BD00AE8C6C}">
      <dsp:nvSpPr>
        <dsp:cNvPr id="0" name=""/>
        <dsp:cNvSpPr/>
      </dsp:nvSpPr>
      <dsp:spPr>
        <a:xfrm>
          <a:off x="618335" y="541"/>
          <a:ext cx="2746178" cy="2746178"/>
        </a:xfrm>
        <a:prstGeom prst="circularArrow">
          <a:avLst>
            <a:gd name="adj1" fmla="val 3992"/>
            <a:gd name="adj2" fmla="val 250410"/>
            <a:gd name="adj3" fmla="val 16511315"/>
            <a:gd name="adj4" fmla="val 15238982"/>
            <a:gd name="adj5" fmla="val 465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eg>
</file>

<file path=ppt/media/image12.tiff>
</file>

<file path=ppt/media/image13.jpeg>
</file>

<file path=ppt/media/image14.png>
</file>

<file path=ppt/media/image15.png>
</file>

<file path=ppt/media/image16.gif>
</file>

<file path=ppt/media/image17.png>
</file>

<file path=ppt/media/image18.png>
</file>

<file path=ppt/media/image19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21D7CF-5F4D-5148-AB1A-A05EF0B57D46}" type="datetimeFigureOut">
              <a:rPr lang="en-US" smtClean="0"/>
              <a:t>5/9/2025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72C7E9-CA6E-C945-826B-68C1FAB00F4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229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Short intro on the importance of open and reproducible science - organization of the workshop </a:t>
            </a:r>
          </a:p>
          <a:p>
            <a:endParaRPr lang="en-GB" dirty="0"/>
          </a:p>
          <a:p>
            <a:r>
              <a:rPr lang="en-GB" dirty="0"/>
              <a:t>We are going to mention levels … as a way to cater for people at different stages / who have different needs. Level's 2-3 go beyond what we can cover here. You could attempt exercises  at this level if you have time left, but the idea is that Level 1 provides you with a basic and perfectly serviceable understanding of the topic for our purpose. </a:t>
            </a:r>
          </a:p>
          <a:p>
            <a:endParaRPr lang="en-GB" dirty="0"/>
          </a:p>
          <a:p>
            <a:r>
              <a:rPr lang="en-GB" dirty="0"/>
              <a:t>Introducing the RStudio interface (20') </a:t>
            </a:r>
          </a:p>
          <a:p>
            <a:r>
              <a:rPr lang="en-GB" dirty="0"/>
              <a:t>&lt;!-- TBD: could produce a video and live-code; can show </a:t>
            </a:r>
            <a:r>
              <a:rPr lang="en-GB" dirty="0" err="1"/>
              <a:t>setwd</a:t>
            </a:r>
            <a:r>
              <a:rPr lang="en-GB" dirty="0"/>
              <a:t>() tips with ".." and ".", at times opening a file does not set up the working directory correctly, </a:t>
            </a:r>
          </a:p>
          <a:p>
            <a:r>
              <a:rPr lang="en-GB" dirty="0"/>
              <a:t>can do </a:t>
            </a:r>
            <a:r>
              <a:rPr lang="en-GB" dirty="0" err="1"/>
              <a:t>getwd</a:t>
            </a:r>
            <a:r>
              <a:rPr lang="en-GB" dirty="0"/>
              <a:t>() to figure out where you are and use ".." to go back one or "./03_session" for instance to go one folder down--&gt;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72C7E9-CA6E-C945-826B-68C1FAB00F44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21109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Different windows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72C7E9-CA6E-C945-826B-68C1FAB00F44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5108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Very tangible risk of letting AI do the thinking for you</a:t>
            </a:r>
            <a:endParaRPr lang="en-GB" b="0" i="0" dirty="0">
              <a:solidFill>
                <a:srgbClr val="333333"/>
              </a:solidFill>
              <a:effectLst/>
              <a:latin typeface="Georgia" panose="02040502050405020303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72C7E9-CA6E-C945-826B-68C1FAB00F44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62963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Four years of promoting OS within department in one intense workshop told us we need a focused workshop rather than repeating things across the year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72C7E9-CA6E-C945-826B-68C1FAB00F44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06175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rtl="0">
              <a:lnSpc>
                <a:spcPts val="1500"/>
              </a:lnSpc>
              <a:buNone/>
            </a:pPr>
            <a:r>
              <a:rPr lang="en-GB" b="0" i="0" dirty="0">
                <a:solidFill>
                  <a:srgbClr val="444746"/>
                </a:solidFill>
                <a:effectLst/>
                <a:latin typeface="Google Sans"/>
              </a:rPr>
              <a:t>“Many analyst projects (</a:t>
            </a:r>
            <a:r>
              <a:rPr lang="en-GB" b="0" i="0" dirty="0" err="1">
                <a:solidFill>
                  <a:srgbClr val="444746"/>
                </a:solidFill>
                <a:effectLst/>
                <a:latin typeface="Google Sans"/>
              </a:rPr>
              <a:t>Silberzahn</a:t>
            </a:r>
            <a:r>
              <a:rPr lang="en-GB" b="0" i="0" dirty="0">
                <a:solidFill>
                  <a:srgbClr val="444746"/>
                </a:solidFill>
                <a:effectLst/>
                <a:latin typeface="Google Sans"/>
              </a:rPr>
              <a:t> et al., 2018), not limited to psychology only- economics (Huntington-Klein et al., 2025), biology (Gould et al., 2025), linguistics (Coretta et al., </a:t>
            </a:r>
            <a:r>
              <a:rPr lang="en-GB" b="0" i="0">
                <a:solidFill>
                  <a:srgbClr val="444746"/>
                </a:solidFill>
                <a:effectLst/>
                <a:latin typeface="Google Sans"/>
              </a:rPr>
              <a:t>2024)</a:t>
            </a:r>
            <a:r>
              <a:rPr lang="en-GB"/>
              <a:t>“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72C7E9-CA6E-C945-826B-68C1FAB00F44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75772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B6E67F-DC97-AA6B-AC3C-63FE0B4073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442E260-E06F-8619-223D-E01197F07EE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11C9A17-B4FD-0EAD-5064-4C0D5C5556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1B5D02-D1A1-BA23-1523-AF0879FB987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72C7E9-CA6E-C945-826B-68C1FAB00F44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247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52A598-90D3-1EE0-97AE-934BD47775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95E7462-3B47-3CD1-6033-068A48260E8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7352A36-A84A-B726-2FAC-704740B515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We are focusing on the third brank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DF1865-23FD-B30F-88F3-0A2DFF5DF9C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72C7E9-CA6E-C945-826B-68C1FAB00F44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72709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72C7E9-CA6E-C945-826B-68C1FAB00F44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17991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We are going to do this from the get go; the medium is the message here</a:t>
            </a:r>
          </a:p>
          <a:p>
            <a:endParaRPr lang="en-GB" dirty="0"/>
          </a:p>
          <a:p>
            <a:r>
              <a:rPr lang="en-GB" dirty="0"/>
              <a:t>&lt;!-- A 40 year old concept put forth by another giant of computing - write code to be understood by humans not to suit the constraints of the machine; &amp; switching </a:t>
            </a:r>
            <a:r>
              <a:rPr lang="en-GB" dirty="0" err="1"/>
              <a:t>betwee</a:t>
            </a:r>
            <a:r>
              <a:rPr lang="en-GB" dirty="0"/>
              <a:t> the visual/source options in RStudio; could be a live-code video as well, as it will make sense to use this for exercises--&gt;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72C7E9-CA6E-C945-826B-68C1FAB00F44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24323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Source vs Visual ! Chunks … Execute code. Run exercises. Try things. Talk to your neighbours!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72C7E9-CA6E-C945-826B-68C1FAB00F44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68105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72C7E9-CA6E-C945-826B-68C1FAB00F44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8952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2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8.tif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subhead/image placehold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55C0A1D-9B90-4253-9E4D-EE53F737784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9144000" cy="5143501"/>
          </a:xfrm>
          <a:custGeom>
            <a:avLst/>
            <a:gdLst>
              <a:gd name="connsiteX0" fmla="*/ 614172 w 9144000"/>
              <a:gd name="connsiteY0" fmla="*/ 377844 h 5143501"/>
              <a:gd name="connsiteX1" fmla="*/ 614172 w 9144000"/>
              <a:gd name="connsiteY1" fmla="*/ 941826 h 5143501"/>
              <a:gd name="connsiteX2" fmla="*/ 8529828 w 9144000"/>
              <a:gd name="connsiteY2" fmla="*/ 941826 h 5143501"/>
              <a:gd name="connsiteX3" fmla="*/ 8529828 w 9144000"/>
              <a:gd name="connsiteY3" fmla="*/ 377844 h 5143501"/>
              <a:gd name="connsiteX4" fmla="*/ 0 w 9144000"/>
              <a:gd name="connsiteY4" fmla="*/ 0 h 5143501"/>
              <a:gd name="connsiteX5" fmla="*/ 9144000 w 9144000"/>
              <a:gd name="connsiteY5" fmla="*/ 0 h 5143501"/>
              <a:gd name="connsiteX6" fmla="*/ 9144000 w 9144000"/>
              <a:gd name="connsiteY6" fmla="*/ 5143501 h 5143501"/>
              <a:gd name="connsiteX7" fmla="*/ 0 w 9144000"/>
              <a:gd name="connsiteY7" fmla="*/ 5143501 h 5143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0" h="5143501">
                <a:moveTo>
                  <a:pt x="614172" y="377844"/>
                </a:moveTo>
                <a:lnTo>
                  <a:pt x="614172" y="941826"/>
                </a:lnTo>
                <a:lnTo>
                  <a:pt x="8529828" y="941826"/>
                </a:lnTo>
                <a:lnTo>
                  <a:pt x="8529828" y="377844"/>
                </a:ln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5143501"/>
                </a:lnTo>
                <a:lnTo>
                  <a:pt x="0" y="514350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8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to add</a:t>
            </a:r>
            <a:endParaRPr lang="en-US" dirty="0"/>
          </a:p>
          <a:p>
            <a:endParaRPr lang="en-GB" dirty="0"/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55FEDE03-B014-4B02-912B-09B580E46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3EF6069-0D17-4844-8DFB-83AF1E5A824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ABBD71-1AA6-4A9E-A1DE-2927C1D57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1243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subhead/no imag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F2137DA-A667-4FE2-9D2D-32E0E0B651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  <p:sp>
        <p:nvSpPr>
          <p:cNvPr id="9" name="Title 3">
            <a:extLst>
              <a:ext uri="{FF2B5EF4-FFF2-40B4-BE49-F238E27FC236}">
                <a16:creationId xmlns:a16="http://schemas.microsoft.com/office/drawing/2014/main" id="{F7845BF4-8026-1E44-A3DE-346D30878D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49500" y="1799643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6D07975E-86A5-A84B-8D50-C0E44AE0D5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49500" y="2571750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538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image placehold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C47107C-DEB1-48D3-8445-9B7BF7E6980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801258 w 9144000"/>
              <a:gd name="connsiteY0" fmla="*/ 0 h 5143500"/>
              <a:gd name="connsiteX1" fmla="*/ 9144000 w 9144000"/>
              <a:gd name="connsiteY1" fmla="*/ 0 h 5143500"/>
              <a:gd name="connsiteX2" fmla="*/ 9144000 w 9144000"/>
              <a:gd name="connsiteY2" fmla="*/ 5143500 h 5143500"/>
              <a:gd name="connsiteX3" fmla="*/ 0 w 9144000"/>
              <a:gd name="connsiteY3" fmla="*/ 5143500 h 5143500"/>
              <a:gd name="connsiteX4" fmla="*/ 0 w 9144000"/>
              <a:gd name="connsiteY4" fmla="*/ 779084 h 5143500"/>
              <a:gd name="connsiteX5" fmla="*/ 801258 w 9144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44000" h="5143500">
                <a:moveTo>
                  <a:pt x="801258" y="0"/>
                </a:moveTo>
                <a:lnTo>
                  <a:pt x="9144000" y="0"/>
                </a:lnTo>
                <a:lnTo>
                  <a:pt x="9144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8" y="77908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20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GB" dirty="0"/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GB" dirty="0"/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behind text box to add</a:t>
            </a:r>
            <a:endParaRPr lang="en-US" dirty="0"/>
          </a:p>
          <a:p>
            <a:endParaRPr lang="en-GB" dirty="0"/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F7845BF4-8026-1E44-A3DE-346D30878D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49500" y="1799643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6D07975E-86A5-A84B-8D50-C0E44AE0D5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49500" y="2571750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2CE650A-C828-4DB1-8D63-3628C1FB84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3107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centred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 descr="&quot;&quot;">
            <a:extLst>
              <a:ext uri="{FF2B5EF4-FFF2-40B4-BE49-F238E27FC236}">
                <a16:creationId xmlns:a16="http://schemas.microsoft.com/office/drawing/2014/main" id="{33B8871C-2F34-4D74-9253-6254E7432EF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4266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4266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4266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4266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7" name="Title 3"/>
          <p:cNvSpPr>
            <a:spLocks noGrp="1"/>
          </p:cNvSpPr>
          <p:nvPr>
            <p:ph type="title" hasCustomPrompt="1"/>
          </p:nvPr>
        </p:nvSpPr>
        <p:spPr>
          <a:xfrm>
            <a:off x="801258" y="2390095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8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D5121BD-3184-7B4E-AF38-5D06A178DB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209F35E-D774-46C7-99C7-2A9C27EB1F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7505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top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 descr="&quot;&quot;">
            <a:extLst>
              <a:ext uri="{FF2B5EF4-FFF2-40B4-BE49-F238E27FC236}">
                <a16:creationId xmlns:a16="http://schemas.microsoft.com/office/drawing/2014/main" id="{AE543399-62F6-46E4-9B66-E22AB3B7E2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1257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1257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1257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7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D2251A7-71C7-418E-8902-6265DB65377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1258" y="993091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9" name="Text Placeholder 6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10" name="Text Placeholder 11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AFBFCF30-02D1-924A-9CEA-301EA59457D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CC53ECB-251B-4142-8149-EC2D928DD9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081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bottom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 descr="&quot;&quot;">
            <a:extLst>
              <a:ext uri="{FF2B5EF4-FFF2-40B4-BE49-F238E27FC236}">
                <a16:creationId xmlns:a16="http://schemas.microsoft.com/office/drawing/2014/main" id="{DADEA25C-E67C-462E-9899-B6F2DDA0499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1257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1257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1257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7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2CCBCA1-D1D3-4221-BC66-BE67A08AAFA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1258" y="3964897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9" name="Text Placeholder 6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10" name="Text Placeholder 11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1127B17B-3FD5-B64C-B165-99E09B79C49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133CED8-322A-430D-AC8D-114236133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9637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Bullet list one column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7E91C0-3B07-4396-B613-6D988602E2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30F291D7-D564-44DE-9E6A-2A1EE92F20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5318" y="93714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20" hasCustomPrompt="1"/>
          </p:nvPr>
        </p:nvSpPr>
        <p:spPr>
          <a:xfrm>
            <a:off x="402133" y="1177717"/>
            <a:ext cx="8304607" cy="3536851"/>
          </a:xfrm>
          <a:prstGeom prst="rect">
            <a:avLst/>
          </a:prstGeom>
        </p:spPr>
        <p:txBody>
          <a:bodyPr lIns="0">
            <a:noAutofit/>
          </a:bodyPr>
          <a:lstStyle>
            <a:lvl1pPr marL="2857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2800" b="0" i="0" baseline="0">
                <a:solidFill>
                  <a:schemeClr val="tx1"/>
                </a:solidFill>
                <a:latin typeface="Arial"/>
                <a:cs typeface="Arial"/>
              </a:defRPr>
            </a:lvl1pPr>
            <a:lvl2pPr marL="5269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2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7681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2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First level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008E442-552C-ED40-8CDA-74FA4F65F6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724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list two column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BD4521FE-877C-4B9B-89E4-13BC1E3CF0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5150" y="68532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E58ED2EA-F67E-4B1F-9D63-3FFB0627345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99124" y="992829"/>
            <a:ext cx="8304607" cy="365113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20" hasCustomPrompt="1"/>
          </p:nvPr>
        </p:nvSpPr>
        <p:spPr>
          <a:xfrm>
            <a:off x="399125" y="1571687"/>
            <a:ext cx="8304607" cy="2985565"/>
          </a:xfrm>
          <a:prstGeom prst="rect">
            <a:avLst/>
          </a:prstGeom>
        </p:spPr>
        <p:txBody>
          <a:bodyPr lIns="0" numCol="2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Bullet list two columns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3F1E7E8-C77B-9449-9C41-C649D6B2CD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13D0CA1-B78D-4AD8-8182-CD4A18031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9041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7C66164C-A90A-40D9-8435-C929E57ABF7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4312" y="102393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2605B3C-76AB-7C44-89B6-69DB9CE354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17076C-2E88-41F8-936B-DF0A021F7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33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/closing slide with placeholder background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977D53A-3456-4280-9F71-D5CC0DB0D01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9144000" cy="5143501"/>
          </a:xfrm>
          <a:custGeom>
            <a:avLst/>
            <a:gdLst>
              <a:gd name="connsiteX0" fmla="*/ 614172 w 9144000"/>
              <a:gd name="connsiteY0" fmla="*/ 377844 h 5143501"/>
              <a:gd name="connsiteX1" fmla="*/ 614172 w 9144000"/>
              <a:gd name="connsiteY1" fmla="*/ 941826 h 5143501"/>
              <a:gd name="connsiteX2" fmla="*/ 8529828 w 9144000"/>
              <a:gd name="connsiteY2" fmla="*/ 941826 h 5143501"/>
              <a:gd name="connsiteX3" fmla="*/ 8529828 w 9144000"/>
              <a:gd name="connsiteY3" fmla="*/ 377844 h 5143501"/>
              <a:gd name="connsiteX4" fmla="*/ 0 w 9144000"/>
              <a:gd name="connsiteY4" fmla="*/ 0 h 5143501"/>
              <a:gd name="connsiteX5" fmla="*/ 9144000 w 9144000"/>
              <a:gd name="connsiteY5" fmla="*/ 0 h 5143501"/>
              <a:gd name="connsiteX6" fmla="*/ 9144000 w 9144000"/>
              <a:gd name="connsiteY6" fmla="*/ 5143501 h 5143501"/>
              <a:gd name="connsiteX7" fmla="*/ 0 w 9144000"/>
              <a:gd name="connsiteY7" fmla="*/ 5143501 h 5143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0" h="5143501">
                <a:moveTo>
                  <a:pt x="614172" y="377844"/>
                </a:moveTo>
                <a:lnTo>
                  <a:pt x="614172" y="941826"/>
                </a:lnTo>
                <a:lnTo>
                  <a:pt x="8529828" y="941826"/>
                </a:lnTo>
                <a:lnTo>
                  <a:pt x="8529828" y="377844"/>
                </a:ln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5143501"/>
                </a:lnTo>
                <a:lnTo>
                  <a:pt x="0" y="514350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8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to add</a:t>
            </a:r>
            <a:endParaRPr lang="en-US" dirty="0"/>
          </a:p>
          <a:p>
            <a:endParaRPr lang="en-GB" dirty="0"/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3B5CD3C0-F3AA-428D-8F79-08BFF96E66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922" y="2692078"/>
            <a:ext cx="4044156" cy="772107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845C1B1-F188-4A38-8465-8AF27134EB7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549922" y="3449195"/>
            <a:ext cx="4044156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EDAB4FF-E82C-49BA-8A81-6EC484C5EFD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A35B4F4-BA88-4F7D-8512-7CCDEC16D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4015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ank you/closing slide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55FEDE03-B014-4B02-912B-09B580E46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922" y="2692078"/>
            <a:ext cx="4044156" cy="772107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3EF6069-0D17-4844-8DFB-83AF1E5A824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549922" y="3449195"/>
            <a:ext cx="4044156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9CDBFC0-1D04-4C79-A677-9BE0B2646B0B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6DEC6DB-43AB-44CD-B1E7-378FE57AC6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9740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4279A92-0AD8-4A27-91FA-116263BC262F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9E751B9-BF2F-4C59-BE0D-3D4A4DC6D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7399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35821F2-1B4F-4FAF-9BF1-432322A2EF69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38F9A5F-1E68-42A9-8CA2-44FB86C1F5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7334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DD4C723-9D0C-4B90-B5FA-A220EE916B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9C0411-CD68-42A1-B5C8-5B68412AB25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451604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5249CD2-CAC2-4FF9-91D3-7F12C93014B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05060D9-5CEE-46FF-AB6E-6511E2EA1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0904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0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70CC79F-9B0A-4472-B829-F5C210F5281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FAC28E-4BD3-417D-BE8C-90503C920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6114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FAF1867-A862-4EA0-88E6-1A6C4996018E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D8E651-72ED-4A27-9038-3B13D08261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363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/subhead/image fixed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4D7420E-92AB-44B1-8969-40F702651FF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959159-F5D4-4AFF-BFC7-38396712D3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967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image fixed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2686050" y="1908697"/>
            <a:ext cx="3771900" cy="1326105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section title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ECB111-35E7-49A5-AD2A-AB8A06532B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9737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9219760A-70CA-F344-B257-539E482A94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2D77EE-14A6-FA25-646F-8C7DB8652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C66ED9-18D1-E721-4247-16835E48B2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081452A-4256-4FA1-B398-7FD019E580EC}" type="datetimeFigureOut">
              <a:rPr lang="en-GB" smtClean="0"/>
              <a:t>09/05/2025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8C1EB1-39CE-1D1C-07B8-C3FD2362C3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98566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663" r:id="rId2"/>
    <p:sldLayoutId id="2147483714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06" r:id="rId9"/>
    <p:sldLayoutId id="2147483715" r:id="rId10"/>
    <p:sldLayoutId id="2147483723" r:id="rId11"/>
    <p:sldLayoutId id="2147483661" r:id="rId12"/>
    <p:sldLayoutId id="2147483672" r:id="rId13"/>
    <p:sldLayoutId id="2147483673" r:id="rId14"/>
    <p:sldLayoutId id="2147483700" r:id="rId15"/>
    <p:sldLayoutId id="2147483660" r:id="rId16"/>
    <p:sldLayoutId id="2147483677" r:id="rId17"/>
    <p:sldLayoutId id="2147483724" r:id="rId18"/>
    <p:sldLayoutId id="2147483725" r:id="rId19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Georgia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Georgia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Georgia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Georgia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Georgia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osf.io/cgdsn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6B86D76A-74E3-52D2-3EB8-5D568616D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172" y="1855605"/>
            <a:ext cx="7679338" cy="1326105"/>
          </a:xfrm>
        </p:spPr>
        <p:txBody>
          <a:bodyPr/>
          <a:lstStyle/>
          <a:p>
            <a:r>
              <a:rPr lang="en-US" dirty="0"/>
              <a:t>Day 1: R for Open &amp; Reproducible Science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B636EBB7-FBE3-379E-D44B-0FDE7258181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14171" y="3495368"/>
            <a:ext cx="4749325" cy="1210477"/>
          </a:xfrm>
        </p:spPr>
        <p:txBody>
          <a:bodyPr/>
          <a:lstStyle/>
          <a:p>
            <a:r>
              <a:rPr lang="en-GB" dirty="0"/>
              <a:t>David Souto</a:t>
            </a:r>
          </a:p>
          <a:p>
            <a:r>
              <a:rPr lang="en-US" dirty="0"/>
              <a:t>School of Psychology and Vision Sciences</a:t>
            </a:r>
          </a:p>
        </p:txBody>
      </p:sp>
    </p:spTree>
    <p:extLst>
      <p:ext uri="{BB962C8B-B14F-4D97-AF65-F5344CB8AC3E}">
        <p14:creationId xmlns:p14="http://schemas.microsoft.com/office/powerpoint/2010/main" val="27029883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FFCEB7-E10B-9A79-7829-ADA8723C5A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75496-A5D0-EBA5-3D57-13F51A4E6B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Workshop program: Day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759564-6768-9C43-0838-18B02C6F3C4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GB" dirty="0"/>
              <a:t>Session 1:</a:t>
            </a:r>
          </a:p>
          <a:p>
            <a:r>
              <a:rPr lang="en-GB" dirty="0"/>
              <a:t>Session 2:</a:t>
            </a:r>
          </a:p>
          <a:p>
            <a:r>
              <a:rPr lang="en-GB" dirty="0"/>
              <a:t>Session 3:</a:t>
            </a:r>
          </a:p>
        </p:txBody>
      </p:sp>
    </p:spTree>
    <p:extLst>
      <p:ext uri="{BB962C8B-B14F-4D97-AF65-F5344CB8AC3E}">
        <p14:creationId xmlns:p14="http://schemas.microsoft.com/office/powerpoint/2010/main" val="28473059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92E9D0-1041-4F84-E352-24F108CE4C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C4BBC-1083-0B21-4688-EFBEDB513A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Workshop program: Day 3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ACDFA-CE4A-EEFD-1D8D-593A8388BCF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GB" dirty="0"/>
              <a:t>Session 1:</a:t>
            </a:r>
          </a:p>
          <a:p>
            <a:r>
              <a:rPr lang="en-GB" dirty="0"/>
              <a:t>Session 2:</a:t>
            </a:r>
          </a:p>
          <a:p>
            <a:r>
              <a:rPr lang="en-GB" dirty="0"/>
              <a:t>Session 3:</a:t>
            </a:r>
          </a:p>
        </p:txBody>
      </p:sp>
    </p:spTree>
    <p:extLst>
      <p:ext uri="{BB962C8B-B14F-4D97-AF65-F5344CB8AC3E}">
        <p14:creationId xmlns:p14="http://schemas.microsoft.com/office/powerpoint/2010/main" val="14785390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A825663-E31E-FE44-C6F7-204FC98FE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Literate programming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BCDC8F-DE0E-6E7E-7975-3D47E872090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[Wikipedia example of lit prog]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CAAA5B8-17A8-B50E-4790-94668F9E53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7115" y="590800"/>
            <a:ext cx="2926447" cy="4378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80506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FAC62-802C-E50C-DC58-C8C99BDB2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to interact with Worksheets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97A7E3-959E-1B7D-032A-6A088E5F82B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GB" dirty="0"/>
              <a:t>Live demo</a:t>
            </a:r>
          </a:p>
          <a:p>
            <a:r>
              <a:rPr lang="en-GB" dirty="0"/>
              <a:t>Recorded </a:t>
            </a:r>
            <a:r>
              <a:rPr lang="en-GB" dirty="0">
                <a:solidFill>
                  <a:srgbClr val="FF0000"/>
                </a:solidFill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20157101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A1757-47E2-F024-A88F-4B9034B70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Levels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4A3E43-D8F8-99FC-63AB-ECD57A40B37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 anchor="ctr"/>
          <a:lstStyle/>
          <a:p>
            <a:r>
              <a:rPr lang="en-GB" dirty="0"/>
              <a:t>Level 1: What you need to know</a:t>
            </a:r>
          </a:p>
          <a:p>
            <a:r>
              <a:rPr lang="en-GB" dirty="0"/>
              <a:t>Level 2: Desirable, not essential</a:t>
            </a:r>
          </a:p>
          <a:p>
            <a:r>
              <a:rPr lang="en-GB" dirty="0"/>
              <a:t>Level 3: Maybe useful to some people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803863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8E0C5-2EFB-C9F0-9458-EED1905CF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R Studio interface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6F8011-8B50-48C0-F605-FEAF366618D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02134" y="1177717"/>
            <a:ext cx="2916254" cy="3536851"/>
          </a:xfrm>
        </p:spPr>
        <p:txBody>
          <a:bodyPr anchor="ctr"/>
          <a:lstStyle/>
          <a:p>
            <a:r>
              <a:rPr lang="en-GB" sz="2400" dirty="0"/>
              <a:t>Live demo</a:t>
            </a:r>
          </a:p>
          <a:p>
            <a:r>
              <a:rPr lang="en-GB" sz="2400" dirty="0"/>
              <a:t>Recorded </a:t>
            </a:r>
            <a:r>
              <a:rPr lang="en-GB" sz="2400" dirty="0">
                <a:solidFill>
                  <a:srgbClr val="FF0000"/>
                </a:solidFill>
              </a:rPr>
              <a:t>here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F60E8B-745D-5488-E4A5-69EF6C654D2D}"/>
              </a:ext>
            </a:extLst>
          </p:cNvPr>
          <p:cNvSpPr txBox="1"/>
          <p:nvPr/>
        </p:nvSpPr>
        <p:spPr>
          <a:xfrm>
            <a:off x="4572000" y="1985430"/>
            <a:ext cx="3164530" cy="1055165"/>
          </a:xfrm>
          <a:prstGeom prst="rect">
            <a:avLst/>
          </a:prstGeom>
          <a:solidFill>
            <a:schemeClr val="bg1"/>
          </a:solidFill>
        </p:spPr>
        <p:txBody>
          <a:bodyPr wrap="none" lIns="216000" tIns="187200" rIns="216000" bIns="187200" rtlCol="0">
            <a:spAutoFit/>
          </a:bodyPr>
          <a:lstStyle/>
          <a:p>
            <a:r>
              <a:rPr lang="en-GB" sz="4400" b="1" dirty="0">
                <a:solidFill>
                  <a:schemeClr val="accent1"/>
                </a:solidFill>
                <a:latin typeface="Arial"/>
                <a:cs typeface="Arial"/>
              </a:rPr>
              <a:t>[interface]</a:t>
            </a:r>
            <a:endParaRPr lang="en-GB" sz="4400" b="1" i="0" dirty="0">
              <a:solidFill>
                <a:schemeClr val="accent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273294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349D17-042D-19E4-5468-735B940E26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47D8C-69FF-F682-6734-5757CAD151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square" anchor="ctr">
            <a:normAutofit/>
          </a:bodyPr>
          <a:lstStyle/>
          <a:p>
            <a:r>
              <a:rPr lang="en-GB" dirty="0"/>
              <a:t>Use of AI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2801E0-EC29-EFE1-4821-364DA6F316A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08142" y="1482936"/>
            <a:ext cx="3810376" cy="2567214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GB" sz="1800" b="1" dirty="0"/>
              <a:t>Productivity: </a:t>
            </a:r>
            <a:r>
              <a:rPr lang="en-GB" sz="1800" dirty="0"/>
              <a:t>AI can dramatically boost your coding productivity.</a:t>
            </a:r>
          </a:p>
          <a:p>
            <a:pPr marL="0" indent="0">
              <a:buNone/>
            </a:pPr>
            <a:r>
              <a:rPr lang="en-GB" sz="1800" b="1" dirty="0"/>
              <a:t>Learning: </a:t>
            </a:r>
            <a:r>
              <a:rPr lang="en-GB" sz="1800" dirty="0"/>
              <a:t>over-reliance on AI may lead to cognitive skill decay</a:t>
            </a:r>
          </a:p>
          <a:p>
            <a:pPr marL="0" indent="0">
              <a:buNone/>
            </a:pPr>
            <a:r>
              <a:rPr lang="en-GB" sz="1800" b="1" dirty="0"/>
              <a:t>Ethical Considerations: </a:t>
            </a:r>
            <a:r>
              <a:rPr lang="en-GB" sz="1800" dirty="0"/>
              <a:t>reliability, plagiarism, bias, environmental impact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7370CA-33E5-A01C-7E0E-7A4CB2551E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5883" y="872352"/>
            <a:ext cx="4513317" cy="397471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30150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8A10740-34A4-593D-0895-E69802AF2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Session 1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832274-38C4-489C-C81B-F2117ED6B71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Worksheets</a:t>
            </a:r>
          </a:p>
          <a:p>
            <a:pPr marL="0" indent="0">
              <a:buNone/>
            </a:pPr>
            <a:r>
              <a:rPr lang="en-GB" dirty="0"/>
              <a:t>Ex1.1 (XX’) - </a:t>
            </a:r>
          </a:p>
          <a:p>
            <a:pPr marL="0" indent="0">
              <a:buNone/>
            </a:pPr>
            <a:r>
              <a:rPr lang="en-GB" dirty="0"/>
              <a:t>Ex1.2 (XX’) - </a:t>
            </a:r>
          </a:p>
          <a:p>
            <a:pPr marL="0" indent="0">
              <a:buNone/>
            </a:pPr>
            <a:r>
              <a:rPr lang="en-GB" dirty="0"/>
              <a:t>Ex1.3 (XX’) -</a:t>
            </a:r>
          </a:p>
        </p:txBody>
      </p:sp>
    </p:spTree>
    <p:extLst>
      <p:ext uri="{BB962C8B-B14F-4D97-AF65-F5344CB8AC3E}">
        <p14:creationId xmlns:p14="http://schemas.microsoft.com/office/powerpoint/2010/main" val="33303549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E3CF46-1563-BFE8-F2F6-E4668C8BD4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E38E742-A97E-E16E-02E8-825BD60AE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Session 2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BEAE3F-EB78-4AFF-01B9-7F4669239D7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Worksheets</a:t>
            </a:r>
          </a:p>
          <a:p>
            <a:pPr marL="0" indent="0">
              <a:buNone/>
            </a:pPr>
            <a:r>
              <a:rPr lang="en-GB" dirty="0"/>
              <a:t>Ex2.1 (XX’) -</a:t>
            </a:r>
          </a:p>
          <a:p>
            <a:pPr marL="0" indent="0">
              <a:buNone/>
            </a:pPr>
            <a:r>
              <a:rPr lang="en-GB" dirty="0"/>
              <a:t>Ex2.2 (XX’) -</a:t>
            </a:r>
          </a:p>
          <a:p>
            <a:pPr marL="0" indent="0">
              <a:buNone/>
            </a:pPr>
            <a:r>
              <a:rPr lang="en-GB" dirty="0"/>
              <a:t>Ex2.3 (XX’) -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7537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EB32BC-77AE-8B84-68C9-7F76D4EC31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14EC157-5BEF-3FCD-84EF-572903C45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Session 3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A009BA-7AD3-044A-1442-DFDFD750575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Worksheets</a:t>
            </a:r>
          </a:p>
          <a:p>
            <a:pPr marL="0" indent="0">
              <a:buNone/>
            </a:pPr>
            <a:r>
              <a:rPr lang="en-GB" dirty="0"/>
              <a:t>Ex3.1 (XX’) -</a:t>
            </a:r>
          </a:p>
          <a:p>
            <a:pPr marL="0" indent="0">
              <a:buNone/>
            </a:pPr>
            <a:r>
              <a:rPr lang="en-GB" dirty="0"/>
              <a:t>Ex3.2 (XX’) -</a:t>
            </a:r>
          </a:p>
          <a:p>
            <a:pPr marL="0" indent="0">
              <a:buNone/>
            </a:pPr>
            <a:r>
              <a:rPr lang="en-GB" dirty="0"/>
              <a:t>Ex3.3 (XX’) -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98082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E99C0-34BF-B76B-7D91-2B242ADE8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Instructors team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BE4E2E-2BC9-65C2-ADCE-A993A8F3DEB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19696" y="1177717"/>
            <a:ext cx="8304607" cy="3536851"/>
          </a:xfrm>
        </p:spPr>
        <p:txBody>
          <a:bodyPr/>
          <a:lstStyle/>
          <a:p>
            <a:r>
              <a:rPr lang="en-GB" sz="1600" dirty="0"/>
              <a:t>David Souto, Lecturer, Open Science Team Lead</a:t>
            </a:r>
          </a:p>
          <a:p>
            <a:r>
              <a:rPr lang="en-GB" sz="1600" dirty="0"/>
              <a:t>Samantha Tyler, Postdoctoral researcher, UoL &amp; Bham</a:t>
            </a:r>
          </a:p>
          <a:p>
            <a:r>
              <a:rPr lang="en-GB" sz="1600" dirty="0"/>
              <a:t>Anna Nowakowska, Early Career Fellow, </a:t>
            </a:r>
            <a:r>
              <a:rPr lang="en-GB" sz="1600" dirty="0" err="1"/>
              <a:t>UoL</a:t>
            </a:r>
            <a:endParaRPr lang="en-GB" sz="1600" dirty="0"/>
          </a:p>
          <a:p>
            <a:r>
              <a:rPr lang="en-GB" sz="1600" dirty="0"/>
              <a:t>Tamara Gheorghes, Lecturer, </a:t>
            </a:r>
            <a:r>
              <a:rPr lang="en-GB" sz="1600" dirty="0" err="1"/>
              <a:t>UoL</a:t>
            </a:r>
            <a:endParaRPr lang="en-GB" sz="1600" dirty="0"/>
          </a:p>
          <a:p>
            <a:r>
              <a:rPr lang="en-GB" sz="1600" dirty="0"/>
              <a:t>Mahmoud Elsherif, Postdoctoral researcher, </a:t>
            </a:r>
            <a:r>
              <a:rPr lang="en-GB" sz="1600" dirty="0" err="1"/>
              <a:t>UoL</a:t>
            </a:r>
            <a:endParaRPr lang="en-GB" sz="1600" dirty="0"/>
          </a:p>
          <a:p>
            <a:pPr marL="0" indent="0">
              <a:buNone/>
            </a:pPr>
            <a:endParaRPr lang="en-GB" sz="2000" b="1" dirty="0"/>
          </a:p>
          <a:p>
            <a:pPr marL="0" indent="0">
              <a:buNone/>
            </a:pPr>
            <a:r>
              <a:rPr lang="en-GB" sz="2000" b="1" dirty="0"/>
              <a:t>Acknowledgements</a:t>
            </a:r>
            <a:r>
              <a:rPr lang="en-GB" sz="2400" dirty="0"/>
              <a:t> </a:t>
            </a:r>
          </a:p>
          <a:p>
            <a:pPr marL="0" indent="0">
              <a:buNone/>
            </a:pPr>
            <a:r>
              <a:rPr lang="en-GB" sz="1800" b="1" dirty="0"/>
              <a:t>Midlands integrative biosciences training partnership</a:t>
            </a:r>
          </a:p>
          <a:p>
            <a:pPr marL="0" indent="0">
              <a:buNone/>
            </a:pPr>
            <a:endParaRPr lang="en-GB" sz="1800" b="1" dirty="0"/>
          </a:p>
          <a:p>
            <a:pPr marL="0" indent="0">
              <a:buNone/>
            </a:pPr>
            <a:r>
              <a:rPr lang="en-GB" sz="1600" b="1" dirty="0"/>
              <a:t>Improving Research Community Builder Award (University of Cambridge) </a:t>
            </a:r>
          </a:p>
          <a:p>
            <a:pPr marL="0" indent="0">
              <a:buNone/>
            </a:pPr>
            <a:r>
              <a:rPr lang="en-GB" sz="1600" dirty="0"/>
              <a:t>to Samantha Tyler, Faye Balcombe, Mahmoud Elsherif, Callum Hunt, Milena Rota</a:t>
            </a:r>
          </a:p>
          <a:p>
            <a:endParaRPr lang="en-GB" sz="2400" dirty="0"/>
          </a:p>
        </p:txBody>
      </p:sp>
      <p:pic>
        <p:nvPicPr>
          <p:cNvPr id="1026" name="Picture 2" descr="Midlands Integrative Biosciences ...">
            <a:extLst>
              <a:ext uri="{FF2B5EF4-FFF2-40B4-BE49-F238E27FC236}">
                <a16:creationId xmlns:a16="http://schemas.microsoft.com/office/drawing/2014/main" id="{3DF34DEA-EA30-C09A-F966-43CC643C7A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2625" y="3470045"/>
            <a:ext cx="745115" cy="745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81582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ECD63-C6D0-30BE-7425-686428AFF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this workshop?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FFF199-CE78-395C-1B96-8D930C689F7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Provide researchers with basic tools to tackle challenges to reproducible science: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Knowledge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Statistical reasoning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b="1" dirty="0"/>
              <a:t>Practical skill</a:t>
            </a:r>
          </a:p>
          <a:p>
            <a:pPr marL="0" indent="0">
              <a:buNone/>
            </a:pP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93309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CD6D1A-015A-86BC-A05B-DF1167AA6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5318" y="93714"/>
            <a:ext cx="8304607" cy="710552"/>
          </a:xfrm>
        </p:spPr>
        <p:txBody>
          <a:bodyPr/>
          <a:lstStyle/>
          <a:p>
            <a:r>
              <a:rPr lang="en-GB" dirty="0"/>
              <a:t>Reproducible Science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6FCB23-8AD0-DA55-D8A6-6BBB2F79899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rtl="0">
              <a:buNone/>
            </a:pP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Definitions of reproducibility / replicability / generalizability (not universally agreed upon): </a:t>
            </a:r>
            <a:r>
              <a:rPr lang="en-GB" sz="1800" b="0" i="0" u="sng" strike="noStrike" dirty="0">
                <a:solidFill>
                  <a:srgbClr val="1155CC"/>
                </a:solidFill>
                <a:effectLst/>
                <a:latin typeface="Arial" panose="020B0604020202020204" pitchFamily="34" charset="0"/>
                <a:hlinkClick r:id="rId3"/>
              </a:rPr>
              <a:t>https://osf.io/cgdsn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/ many analyst</a:t>
            </a:r>
            <a:endParaRPr lang="en-GB" b="0" dirty="0">
              <a:effectLst/>
            </a:endParaRPr>
          </a:p>
          <a:p>
            <a:pPr>
              <a:buNone/>
            </a:pPr>
            <a:br>
              <a:rPr lang="en-GB" dirty="0"/>
            </a:br>
            <a:endParaRPr lang="en-GB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9636D887-665B-2047-AE7C-CBB0AB7F99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611" y="1626699"/>
            <a:ext cx="5581650" cy="3171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05070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0298DA-C8D2-F0A6-1E07-36638C3D47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Universal access to research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927DA71-0C13-2E44-8711-4946D40CF4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0684" y="812574"/>
            <a:ext cx="2099111" cy="4168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54573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7C8B6D-519E-27F0-29F6-F8FCFAFAB4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73F48E-93A3-D075-CAE6-16AC01291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5318" y="93714"/>
            <a:ext cx="8304607" cy="710552"/>
          </a:xfrm>
        </p:spPr>
        <p:txBody>
          <a:bodyPr/>
          <a:lstStyle/>
          <a:p>
            <a:r>
              <a:rPr lang="en-GB" dirty="0"/>
              <a:t>Open Science / Scholarship</a:t>
            </a:r>
          </a:p>
        </p:txBody>
      </p:sp>
      <p:pic>
        <p:nvPicPr>
          <p:cNvPr id="3" name="Content Placeholder 3">
            <a:extLst>
              <a:ext uri="{FF2B5EF4-FFF2-40B4-BE49-F238E27FC236}">
                <a16:creationId xmlns:a16="http://schemas.microsoft.com/office/drawing/2014/main" id="{C6E19F12-1243-086D-174C-499F8836DAAC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6644" y="804266"/>
            <a:ext cx="3884697" cy="3969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8691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310772-981F-0327-122B-0AA968B865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B05B3A-6CA5-2CF6-02F8-A174A84E61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5318" y="93714"/>
            <a:ext cx="8304607" cy="710552"/>
          </a:xfrm>
        </p:spPr>
        <p:txBody>
          <a:bodyPr/>
          <a:lstStyle/>
          <a:p>
            <a:r>
              <a:rPr lang="en-GB" dirty="0"/>
              <a:t>Wide implications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8DAF05DF-183C-86DC-15EB-08F78415E37F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871" y="873828"/>
            <a:ext cx="7574529" cy="4175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5743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8268C-DFAD-E371-4A2E-7AE2D8C03B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5318" y="93714"/>
            <a:ext cx="8304607" cy="710552"/>
          </a:xfrm>
        </p:spPr>
        <p:txBody>
          <a:bodyPr/>
          <a:lstStyle/>
          <a:p>
            <a:r>
              <a:rPr lang="en-GB" dirty="0"/>
              <a:t>Access to outputs, data and process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A4996C9F-BD87-BD7D-97B2-8DB037DF3B7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76675605"/>
              </p:ext>
            </p:extLst>
          </p:nvPr>
        </p:nvGraphicFramePr>
        <p:xfrm>
          <a:off x="334537" y="1488689"/>
          <a:ext cx="3623130" cy="28392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5524292-0230-E45C-877C-1A9A4DC46DEB}"/>
              </a:ext>
            </a:extLst>
          </p:cNvPr>
          <p:cNvCxnSpPr>
            <a:cxnSpLocks/>
          </p:cNvCxnSpPr>
          <p:nvPr/>
        </p:nvCxnSpPr>
        <p:spPr>
          <a:xfrm flipV="1">
            <a:off x="1423308" y="3322916"/>
            <a:ext cx="257037" cy="266736"/>
          </a:xfrm>
          <a:prstGeom prst="straightConnector1">
            <a:avLst/>
          </a:prstGeom>
          <a:ln w="762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AB63798-E3CB-D228-2AA8-224D96A7F3DA}"/>
              </a:ext>
            </a:extLst>
          </p:cNvPr>
          <p:cNvCxnSpPr/>
          <p:nvPr/>
        </p:nvCxnSpPr>
        <p:spPr>
          <a:xfrm>
            <a:off x="4036631" y="2745681"/>
            <a:ext cx="475896" cy="0"/>
          </a:xfrm>
          <a:prstGeom prst="straightConnector1">
            <a:avLst/>
          </a:prstGeom>
          <a:ln w="76200">
            <a:solidFill>
              <a:schemeClr val="tx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D44FF4BB-38F7-BC0A-D288-3C047C71FCA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90038219"/>
              </p:ext>
            </p:extLst>
          </p:nvPr>
        </p:nvGraphicFramePr>
        <p:xfrm>
          <a:off x="4633331" y="1446873"/>
          <a:ext cx="3882833" cy="27472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24641ED-BCA6-D449-44E7-58157D7E123C}"/>
              </a:ext>
            </a:extLst>
          </p:cNvPr>
          <p:cNvCxnSpPr>
            <a:cxnSpLocks/>
          </p:cNvCxnSpPr>
          <p:nvPr/>
        </p:nvCxnSpPr>
        <p:spPr>
          <a:xfrm flipV="1">
            <a:off x="6083578" y="3342903"/>
            <a:ext cx="204105" cy="269859"/>
          </a:xfrm>
          <a:prstGeom prst="straightConnector1">
            <a:avLst/>
          </a:prstGeom>
          <a:ln w="762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18DBC25-E38C-D48F-B9E3-871CDFB753DF}"/>
              </a:ext>
            </a:extLst>
          </p:cNvPr>
          <p:cNvCxnSpPr>
            <a:cxnSpLocks/>
          </p:cNvCxnSpPr>
          <p:nvPr/>
        </p:nvCxnSpPr>
        <p:spPr>
          <a:xfrm flipH="1" flipV="1">
            <a:off x="6896861" y="3348623"/>
            <a:ext cx="132971" cy="299882"/>
          </a:xfrm>
          <a:prstGeom prst="straightConnector1">
            <a:avLst/>
          </a:prstGeom>
          <a:ln w="762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C7FA708C-EBA1-65EB-2130-B33BE75F59FC}"/>
              </a:ext>
            </a:extLst>
          </p:cNvPr>
          <p:cNvCxnSpPr>
            <a:cxnSpLocks/>
          </p:cNvCxnSpPr>
          <p:nvPr/>
        </p:nvCxnSpPr>
        <p:spPr>
          <a:xfrm flipH="1">
            <a:off x="6727765" y="2052747"/>
            <a:ext cx="192132" cy="289434"/>
          </a:xfrm>
          <a:prstGeom prst="straightConnector1">
            <a:avLst/>
          </a:prstGeom>
          <a:ln w="762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882224FC-37B0-E00F-5B0F-43A2F9E1A270}"/>
              </a:ext>
            </a:extLst>
          </p:cNvPr>
          <p:cNvCxnSpPr>
            <a:cxnSpLocks/>
          </p:cNvCxnSpPr>
          <p:nvPr/>
        </p:nvCxnSpPr>
        <p:spPr>
          <a:xfrm>
            <a:off x="6095551" y="2060181"/>
            <a:ext cx="192132" cy="289434"/>
          </a:xfrm>
          <a:prstGeom prst="straightConnector1">
            <a:avLst/>
          </a:prstGeom>
          <a:ln w="762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A4BCCFA6-930B-7336-E4DD-65F4336A917B}"/>
              </a:ext>
            </a:extLst>
          </p:cNvPr>
          <p:cNvSpPr txBox="1"/>
          <p:nvPr/>
        </p:nvSpPr>
        <p:spPr>
          <a:xfrm>
            <a:off x="1551826" y="2564316"/>
            <a:ext cx="1280583" cy="747388"/>
          </a:xfrm>
          <a:prstGeom prst="rect">
            <a:avLst/>
          </a:prstGeom>
          <a:solidFill>
            <a:schemeClr val="bg1"/>
          </a:solidFill>
        </p:spPr>
        <p:txBody>
          <a:bodyPr wrap="square" lIns="216000" tIns="187200" rIns="216000" bIns="187200" rtlCol="0">
            <a:spAutoFit/>
          </a:bodyPr>
          <a:lstStyle/>
          <a:p>
            <a:r>
              <a:rPr lang="en-GB" sz="1200" b="1" i="0" dirty="0">
                <a:solidFill>
                  <a:schemeClr val="bg2">
                    <a:lumMod val="10000"/>
                  </a:schemeClr>
                </a:solidFill>
                <a:latin typeface="Arial"/>
                <a:cs typeface="Arial"/>
              </a:rPr>
              <a:t>Universally </a:t>
            </a:r>
          </a:p>
          <a:p>
            <a:r>
              <a:rPr lang="en-GB" sz="1200" b="1" i="0" dirty="0">
                <a:solidFill>
                  <a:schemeClr val="bg2">
                    <a:lumMod val="10000"/>
                  </a:schemeClr>
                </a:solidFill>
                <a:latin typeface="Arial"/>
                <a:cs typeface="Arial"/>
              </a:rPr>
              <a:t>accessible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44B4ADE-35E2-BB39-4102-AE105BA2C79D}"/>
              </a:ext>
            </a:extLst>
          </p:cNvPr>
          <p:cNvSpPr txBox="1"/>
          <p:nvPr/>
        </p:nvSpPr>
        <p:spPr>
          <a:xfrm>
            <a:off x="6015123" y="2446809"/>
            <a:ext cx="1280583" cy="747388"/>
          </a:xfrm>
          <a:prstGeom prst="rect">
            <a:avLst/>
          </a:prstGeom>
          <a:solidFill>
            <a:schemeClr val="bg1"/>
          </a:solidFill>
        </p:spPr>
        <p:txBody>
          <a:bodyPr wrap="square" lIns="216000" tIns="187200" rIns="216000" bIns="187200" rtlCol="0">
            <a:spAutoFit/>
          </a:bodyPr>
          <a:lstStyle/>
          <a:p>
            <a:r>
              <a:rPr lang="en-GB" sz="1200" b="1" i="0" dirty="0">
                <a:solidFill>
                  <a:schemeClr val="bg2">
                    <a:lumMod val="10000"/>
                  </a:schemeClr>
                </a:solidFill>
                <a:latin typeface="Arial"/>
                <a:cs typeface="Arial"/>
              </a:rPr>
              <a:t>Universally </a:t>
            </a:r>
          </a:p>
          <a:p>
            <a:r>
              <a:rPr lang="en-GB" sz="1200" b="1" i="0" dirty="0">
                <a:solidFill>
                  <a:schemeClr val="bg2">
                    <a:lumMod val="10000"/>
                  </a:schemeClr>
                </a:solidFill>
                <a:latin typeface="Arial"/>
                <a:cs typeface="Arial"/>
              </a:rPr>
              <a:t>accessible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7605635-71F5-146C-1B6A-7644BBA73DCB}"/>
              </a:ext>
            </a:extLst>
          </p:cNvPr>
          <p:cNvCxnSpPr>
            <a:cxnSpLocks/>
          </p:cNvCxnSpPr>
          <p:nvPr/>
        </p:nvCxnSpPr>
        <p:spPr>
          <a:xfrm flipH="1">
            <a:off x="7192424" y="2848613"/>
            <a:ext cx="325409" cy="19563"/>
          </a:xfrm>
          <a:prstGeom prst="straightConnector1">
            <a:avLst/>
          </a:prstGeom>
          <a:ln w="762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1D987E9F-E91D-A296-2BF8-CE76DC6AB58C}"/>
              </a:ext>
            </a:extLst>
          </p:cNvPr>
          <p:cNvCxnSpPr>
            <a:cxnSpLocks/>
          </p:cNvCxnSpPr>
          <p:nvPr/>
        </p:nvCxnSpPr>
        <p:spPr>
          <a:xfrm>
            <a:off x="5769041" y="2848613"/>
            <a:ext cx="349363" cy="0"/>
          </a:xfrm>
          <a:prstGeom prst="straightConnector1">
            <a:avLst/>
          </a:prstGeom>
          <a:ln w="762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27189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8E699-CFC2-989F-3C1A-5159EFD960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Workshop program: Day 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6B72A1-840C-60D9-72FC-50161DDC5C7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GB" dirty="0"/>
              <a:t>Session 1:</a:t>
            </a:r>
          </a:p>
          <a:p>
            <a:r>
              <a:rPr lang="en-GB" dirty="0"/>
              <a:t>Session 2:</a:t>
            </a:r>
          </a:p>
          <a:p>
            <a:r>
              <a:rPr lang="en-GB" dirty="0"/>
              <a:t>Session 3:</a:t>
            </a:r>
          </a:p>
        </p:txBody>
      </p:sp>
    </p:spTree>
    <p:extLst>
      <p:ext uri="{BB962C8B-B14F-4D97-AF65-F5344CB8AC3E}">
        <p14:creationId xmlns:p14="http://schemas.microsoft.com/office/powerpoint/2010/main" val="1489161178"/>
      </p:ext>
    </p:extLst>
  </p:cSld>
  <p:clrMapOvr>
    <a:masterClrMapping/>
  </p:clrMapOvr>
</p:sld>
</file>

<file path=ppt/theme/theme1.xml><?xml version="1.0" encoding="utf-8"?>
<a:theme xmlns:a="http://schemas.openxmlformats.org/drawingml/2006/main" name="UoL Powerpoint Guidelines Accessibility Design">
  <a:themeElements>
    <a:clrScheme name="University of Leicester - Citizens of Change">
      <a:dk1>
        <a:srgbClr val="3C3C3C"/>
      </a:dk1>
      <a:lt1>
        <a:srgbClr val="FFFFFF"/>
      </a:lt1>
      <a:dk2>
        <a:srgbClr val="3C3C3C"/>
      </a:dk2>
      <a:lt2>
        <a:srgbClr val="E6E6E6"/>
      </a:lt2>
      <a:accent1>
        <a:srgbClr val="E4042C"/>
      </a:accent1>
      <a:accent2>
        <a:srgbClr val="E37606"/>
      </a:accent2>
      <a:accent3>
        <a:srgbClr val="07A75A"/>
      </a:accent3>
      <a:accent4>
        <a:srgbClr val="0096D2"/>
      </a:accent4>
      <a:accent5>
        <a:srgbClr val="5A4BC2"/>
      </a:accent5>
      <a:accent6>
        <a:srgbClr val="AAAAAA"/>
      </a:accent6>
      <a:hlink>
        <a:srgbClr val="0096D2"/>
      </a:hlink>
      <a:folHlink>
        <a:srgbClr val="0096D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solidFill>
          <a:schemeClr val="bg1"/>
        </a:solidFill>
      </a:spPr>
      <a:bodyPr wrap="square" lIns="216000" tIns="187200" rIns="216000" bIns="187200" rtlCol="0">
        <a:spAutoFit/>
      </a:bodyPr>
      <a:lstStyle>
        <a:defPPr>
          <a:defRPr sz="4400" b="1" i="0" dirty="0" smtClean="0">
            <a:solidFill>
              <a:schemeClr val="accent1"/>
            </a:solidFill>
            <a:latin typeface="Arial"/>
            <a:cs typeface="Arial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54bb65b2-6de3-413b-94c3-5c928993f435" xsi:nil="true"/>
    <lcf76f155ced4ddcb4097134ff3c332f xmlns="13662a8c-25d8-44d7-a264-fe841afec899">
      <Terms xmlns="http://schemas.microsoft.com/office/infopath/2007/PartnerControls"/>
    </lcf76f155ced4ddcb4097134ff3c332f>
    <MediaLengthInSeconds xmlns="13662a8c-25d8-44d7-a264-fe841afec899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B8A766190E6DE469884C8AAE13D89A7" ma:contentTypeVersion="11" ma:contentTypeDescription="Create a new document." ma:contentTypeScope="" ma:versionID="db31ffba24bb8d58cfc20c8154d882ce">
  <xsd:schema xmlns:xsd="http://www.w3.org/2001/XMLSchema" xmlns:xs="http://www.w3.org/2001/XMLSchema" xmlns:p="http://schemas.microsoft.com/office/2006/metadata/properties" xmlns:ns2="13662a8c-25d8-44d7-a264-fe841afec899" xmlns:ns3="54bb65b2-6de3-413b-94c3-5c928993f435" targetNamespace="http://schemas.microsoft.com/office/2006/metadata/properties" ma:root="true" ma:fieldsID="13afb85d3a069f9fab04dae969c9c194" ns2:_="" ns3:_="">
    <xsd:import namespace="13662a8c-25d8-44d7-a264-fe841afec899"/>
    <xsd:import namespace="54bb65b2-6de3-413b-94c3-5c928993f43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3662a8c-25d8-44d7-a264-fe841afec89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d023d89-6bf8-49d2-a6ae-99c0c7930fb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18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4bb65b2-6de3-413b-94c3-5c928993f435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535fe629-2c3c-4feb-9db4-f9bc005a5118}" ma:internalName="TaxCatchAll" ma:showField="CatchAllData" ma:web="54bb65b2-6de3-413b-94c3-5c928993f43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1A78EDE-5FEE-4D4A-A6CE-BA46B95F7B3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501B442-2BF3-4C0A-81AF-DB2C966119F3}">
  <ds:schemaRefs>
    <ds:schemaRef ds:uri="http://schemas.microsoft.com/office/2006/metadata/properties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www.w3.org/XML/1998/namespace"/>
    <ds:schemaRef ds:uri="e7a5fc8e-e677-41ca-8019-df913e37547c"/>
    <ds:schemaRef ds:uri="http://purl.org/dc/dcmitype/"/>
    <ds:schemaRef ds:uri="http://schemas.microsoft.com/office/infopath/2007/PartnerControls"/>
    <ds:schemaRef ds:uri="67a03111-f570-43e0-9b48-49049b7e86ee"/>
    <ds:schemaRef ds:uri="http://purl.org/dc/elements/1.1/"/>
    <ds:schemaRef ds:uri="b21e8fb0-f567-48f8-95c5-03867779715e"/>
    <ds:schemaRef ds:uri="54bb65b2-6de3-413b-94c3-5c928993f435"/>
    <ds:schemaRef ds:uri="13662a8c-25d8-44d7-a264-fe841afec899"/>
  </ds:schemaRefs>
</ds:datastoreItem>
</file>

<file path=customXml/itemProps3.xml><?xml version="1.0" encoding="utf-8"?>
<ds:datastoreItem xmlns:ds="http://schemas.openxmlformats.org/officeDocument/2006/customXml" ds:itemID="{8B7F4C70-0432-4274-BCAF-0FBEA45BA8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3662a8c-25d8-44d7-a264-fe841afec899"/>
    <ds:schemaRef ds:uri="54bb65b2-6de3-413b-94c3-5c928993f43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UoL Powerpoint Guidelines Accessibility Design.potx</Template>
  <TotalTime>33007</TotalTime>
  <Words>706</Words>
  <Application>Microsoft Office PowerPoint</Application>
  <PresentationFormat>On-screen Show (16:9)</PresentationFormat>
  <Paragraphs>113</Paragraphs>
  <Slides>19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Georgia</vt:lpstr>
      <vt:lpstr>Google Sans</vt:lpstr>
      <vt:lpstr>Lucida Grande</vt:lpstr>
      <vt:lpstr>UoL Powerpoint Guidelines Accessibility Design</vt:lpstr>
      <vt:lpstr>Day 1: R for Open &amp; Reproducible Science</vt:lpstr>
      <vt:lpstr>Instructors team</vt:lpstr>
      <vt:lpstr>Why this workshop?</vt:lpstr>
      <vt:lpstr>Reproducible Science</vt:lpstr>
      <vt:lpstr>Universal access to research</vt:lpstr>
      <vt:lpstr>Open Science / Scholarship</vt:lpstr>
      <vt:lpstr>Wide implications</vt:lpstr>
      <vt:lpstr>Access to outputs, data and process</vt:lpstr>
      <vt:lpstr>Workshop program: Day 1</vt:lpstr>
      <vt:lpstr>Workshop program: Day 2</vt:lpstr>
      <vt:lpstr>Workshop program: Day 3</vt:lpstr>
      <vt:lpstr>Literate programming</vt:lpstr>
      <vt:lpstr>How to interact with Worksheets</vt:lpstr>
      <vt:lpstr>Levels</vt:lpstr>
      <vt:lpstr>The R Studio interface</vt:lpstr>
      <vt:lpstr>Use of AI</vt:lpstr>
      <vt:lpstr>Session 1</vt:lpstr>
      <vt:lpstr>Session 2</vt:lpstr>
      <vt:lpstr>Session 3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</dc:creator>
  <cp:lastModifiedBy>Souto, David (Dr.)</cp:lastModifiedBy>
  <cp:revision>543</cp:revision>
  <cp:lastPrinted>2020-07-06T08:56:06Z</cp:lastPrinted>
  <dcterms:created xsi:type="dcterms:W3CDTF">2020-04-08T13:53:01Z</dcterms:created>
  <dcterms:modified xsi:type="dcterms:W3CDTF">2025-05-09T09:50:44Z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0x0101002B8A766190E6DE469884C8AAE13D89A7</vt:lpwstr>
  </property>
  <property fmtid="{D5CDD505-2E9C-101B-9397-08002B2CF9AE}" pid="3" name="MediaServiceImageTags">
    <vt:lpwstr/>
  </property>
  <property fmtid="{D5CDD505-2E9C-101B-9397-08002B2CF9AE}" pid="4" name="Order">
    <vt:r8>53800</vt:r8>
  </property>
  <property fmtid="{D5CDD505-2E9C-101B-9397-08002B2CF9AE}" pid="5" name="xd_Signature">
    <vt:bool>false</vt:bool>
  </property>
  <property fmtid="{D5CDD505-2E9C-101B-9397-08002B2CF9AE}" pid="6" name="xd_ProgID">
    <vt:lpwstr/>
  </property>
  <property fmtid="{D5CDD505-2E9C-101B-9397-08002B2CF9AE}" pid="7" name="_SourceUrl">
    <vt:lpwstr/>
  </property>
  <property fmtid="{D5CDD505-2E9C-101B-9397-08002B2CF9AE}" pid="8" name="_SharedFileIndex">
    <vt:lpwstr/>
  </property>
  <property fmtid="{D5CDD505-2E9C-101B-9397-08002B2CF9AE}" pid="9" name="ComplianceAssetId">
    <vt:lpwstr/>
  </property>
  <property fmtid="{D5CDD505-2E9C-101B-9397-08002B2CF9AE}" pid="10" name="TemplateUrl">
    <vt:lpwstr/>
  </property>
  <property fmtid="{D5CDD505-2E9C-101B-9397-08002B2CF9AE}" pid="11" name="_ExtendedDescription">
    <vt:lpwstr/>
  </property>
  <property fmtid="{D5CDD505-2E9C-101B-9397-08002B2CF9AE}" pid="12" name="TriggerFlowInfo">
    <vt:lpwstr/>
  </property>
</Properties>
</file>

<file path=docProps/thumbnail.jpeg>
</file>